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319" r:id="rId3"/>
    <p:sldId id="350" r:id="rId4"/>
    <p:sldId id="351" r:id="rId5"/>
    <p:sldId id="332" r:id="rId6"/>
    <p:sldId id="352" r:id="rId7"/>
    <p:sldId id="353" r:id="rId8"/>
    <p:sldId id="356" r:id="rId9"/>
    <p:sldId id="330" r:id="rId10"/>
    <p:sldId id="323" r:id="rId11"/>
    <p:sldId id="355" r:id="rId12"/>
    <p:sldId id="354" r:id="rId13"/>
    <p:sldId id="348" r:id="rId14"/>
  </p:sldIdLst>
  <p:sldSz cx="16256000" cy="9144000"/>
  <p:notesSz cx="9925050" cy="679767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DDD"/>
    <a:srgbClr val="E39021"/>
    <a:srgbClr val="464646"/>
    <a:srgbClr val="616061"/>
    <a:srgbClr val="CCDDE7"/>
    <a:srgbClr val="EB2027"/>
    <a:srgbClr val="F1F1F2"/>
    <a:srgbClr val="933495"/>
    <a:srgbClr val="594F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/>
    <p:restoredTop sz="90444" autoAdjust="0"/>
  </p:normalViewPr>
  <p:slideViewPr>
    <p:cSldViewPr>
      <p:cViewPr varScale="1">
        <p:scale>
          <a:sx n="80" d="100"/>
          <a:sy n="80" d="100"/>
        </p:scale>
        <p:origin x="100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0533" cy="341064"/>
          </a:xfrm>
          <a:prstGeom prst="rect">
            <a:avLst/>
          </a:prstGeom>
        </p:spPr>
        <p:txBody>
          <a:bodyPr vert="horz" lIns="60173" tIns="30087" rIns="60173" bIns="30087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615" y="2"/>
            <a:ext cx="4301501" cy="341064"/>
          </a:xfrm>
          <a:prstGeom prst="rect">
            <a:avLst/>
          </a:prstGeom>
        </p:spPr>
        <p:txBody>
          <a:bodyPr vert="horz" lIns="60173" tIns="30087" rIns="60173" bIns="30087" rtlCol="0"/>
          <a:lstStyle>
            <a:lvl1pPr algn="r">
              <a:defRPr sz="800"/>
            </a:lvl1pPr>
          </a:lstStyle>
          <a:p>
            <a:fld id="{E55A3151-0113-4B86-AD69-82B646F2B94D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0173" tIns="30087" rIns="60173" bIns="300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5" y="3271384"/>
            <a:ext cx="7940040" cy="2676585"/>
          </a:xfrm>
          <a:prstGeom prst="rect">
            <a:avLst/>
          </a:prstGeom>
        </p:spPr>
        <p:txBody>
          <a:bodyPr vert="horz" lIns="60173" tIns="30087" rIns="60173" bIns="3008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0533" cy="341064"/>
          </a:xfrm>
          <a:prstGeom prst="rect">
            <a:avLst/>
          </a:prstGeom>
        </p:spPr>
        <p:txBody>
          <a:bodyPr vert="horz" lIns="60173" tIns="30087" rIns="60173" bIns="30087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615" y="6456612"/>
            <a:ext cx="4301501" cy="341064"/>
          </a:xfrm>
          <a:prstGeom prst="rect">
            <a:avLst/>
          </a:prstGeom>
        </p:spPr>
        <p:txBody>
          <a:bodyPr vert="horz" lIns="60173" tIns="30087" rIns="60173" bIns="30087" rtlCol="0" anchor="b"/>
          <a:lstStyle>
            <a:lvl1pPr algn="r">
              <a:defRPr sz="800"/>
            </a:lvl1pPr>
          </a:lstStyle>
          <a:p>
            <a:fld id="{C4F9EB0A-1DAC-4BAA-B793-0E059A2E1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51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9EB0A-1DAC-4BAA-B793-0E059A2E192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09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67543" y="3387449"/>
            <a:ext cx="712091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594F8C"/>
                </a:solidFill>
                <a:latin typeface="Calibri-Light"/>
                <a:cs typeface="Calibri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390" y="577124"/>
            <a:ext cx="12657218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2299" y="2256637"/>
            <a:ext cx="8739505" cy="4930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hyperlink" Target="https://sfr.gov.ru/branches/samara/info/~0/16088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fr.gov.ru/branches/samara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gosuslugi.ru/642141/1/form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hyperlink" Target="https://www.gosuslugi.ru/610803/1/form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_____Microsoft_Excel_97-20031.xls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_____Microsoft_Excel_97-20032.xls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1.png"/><Relationship Id="rId2" Type="http://schemas.openxmlformats.org/officeDocument/2006/relationships/image" Target="../media/image3.png"/><Relationship Id="rId16" Type="http://schemas.microsoft.com/office/2007/relationships/hdphoto" Target="../media/hdphoto1.wdp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10" Type="http://schemas.openxmlformats.org/officeDocument/2006/relationships/image" Target="../media/image11.png"/><Relationship Id="rId19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24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oleObject" Target="../embeddings/_____Microsoft_Excel_97-20033.xls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hyperlink" Target="mailto:ospr@63.sfr.gov.ru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hyperlink" Target="https://sfr.gov.ru/branches/samara/info/~0/1608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15"/>
            <a:ext cx="16256000" cy="914399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1956199" y="7318679"/>
            <a:ext cx="570865" cy="275590"/>
          </a:xfrm>
          <a:custGeom>
            <a:avLst/>
            <a:gdLst/>
            <a:ahLst/>
            <a:cxn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343" y="7322248"/>
            <a:ext cx="267970" cy="313690"/>
          </a:xfrm>
          <a:custGeom>
            <a:avLst/>
            <a:gdLst/>
            <a:ahLst/>
            <a:cxn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38041" y="7321774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232193" y="7321778"/>
            <a:ext cx="564515" cy="272415"/>
          </a:xfrm>
          <a:custGeom>
            <a:avLst/>
            <a:gdLst/>
            <a:ahLst/>
            <a:cxn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95728" y="7321778"/>
            <a:ext cx="217170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84799" y="7470364"/>
            <a:ext cx="38735" cy="120650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84796" y="7321778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515031" y="7321778"/>
            <a:ext cx="297815" cy="269240"/>
          </a:xfrm>
          <a:custGeom>
            <a:avLst/>
            <a:gdLst/>
            <a:ahLst/>
            <a:cxn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911759" y="7321774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48468" y="7709379"/>
            <a:ext cx="321310" cy="288925"/>
          </a:xfrm>
          <a:custGeom>
            <a:avLst/>
            <a:gdLst/>
            <a:ahLst/>
            <a:cxn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321721" y="7716272"/>
            <a:ext cx="286385" cy="275590"/>
          </a:xfrm>
          <a:custGeom>
            <a:avLst/>
            <a:gdLst/>
            <a:ahLst/>
            <a:cxn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84993" y="7867906"/>
            <a:ext cx="38735" cy="120650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684989" y="7719326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966156" y="7719320"/>
            <a:ext cx="293370" cy="308610"/>
          </a:xfrm>
          <a:custGeom>
            <a:avLst/>
            <a:gdLst/>
            <a:ahLst/>
            <a:cxn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426161" y="7719311"/>
            <a:ext cx="217170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93387" y="7716272"/>
            <a:ext cx="285750" cy="275590"/>
          </a:xfrm>
          <a:custGeom>
            <a:avLst/>
            <a:gdLst/>
            <a:ahLst/>
            <a:cxn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027213" y="7716278"/>
            <a:ext cx="515620" cy="275590"/>
          </a:xfrm>
          <a:custGeom>
            <a:avLst/>
            <a:gdLst/>
            <a:ahLst/>
            <a:cxn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610571" y="7719316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911759" y="7719316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935035" y="7245832"/>
            <a:ext cx="191135" cy="28575"/>
          </a:xfrm>
          <a:custGeom>
            <a:avLst/>
            <a:gdLst/>
            <a:ahLst/>
            <a:cxn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8000" y="381000"/>
            <a:ext cx="7696200" cy="61164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ctr">
              <a:lnSpc>
                <a:spcPts val="4400"/>
              </a:lnSpc>
              <a:spcBef>
                <a:spcPts val="580"/>
              </a:spcBef>
              <a:tabLst>
                <a:tab pos="1066165" algn="l"/>
                <a:tab pos="2926715" algn="l"/>
                <a:tab pos="3101975" algn="l"/>
                <a:tab pos="4457700" algn="l"/>
              </a:tabLst>
            </a:pPr>
            <a:r>
              <a:rPr lang="ru-RU" sz="3600" b="1" dirty="0">
                <a:solidFill>
                  <a:srgbClr val="616061"/>
                </a:solidFill>
                <a:latin typeface="Montserrat" charset="0"/>
                <a:cs typeface="Montserrat" charset="0"/>
              </a:rPr>
              <a:t>ОСФР по Самарской </a:t>
            </a:r>
            <a:r>
              <a:rPr lang="ru-RU" sz="3600" b="1" dirty="0" smtClean="0">
                <a:solidFill>
                  <a:srgbClr val="616061"/>
                </a:solidFill>
                <a:latin typeface="Montserrat" charset="0"/>
                <a:cs typeface="Montserrat" charset="0"/>
              </a:rPr>
              <a:t>области</a:t>
            </a:r>
            <a:endParaRPr lang="ru-RU" sz="3600" b="1" dirty="0">
              <a:solidFill>
                <a:srgbClr val="616061"/>
              </a:solidFill>
              <a:latin typeface="Montserrat" charset="0"/>
              <a:cs typeface="Montserrat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3833756"/>
            <a:ext cx="5873169" cy="4187001"/>
          </a:xfrm>
          <a:prstGeom prst="rect">
            <a:avLst/>
          </a:prstGeom>
        </p:spPr>
      </p:pic>
      <p:sp>
        <p:nvSpPr>
          <p:cNvPr id="26" name="object 24"/>
          <p:cNvSpPr txBox="1"/>
          <p:nvPr/>
        </p:nvSpPr>
        <p:spPr>
          <a:xfrm>
            <a:off x="1422400" y="7709379"/>
            <a:ext cx="1968832" cy="353527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ru-RU" sz="1600" b="1" spc="-11" dirty="0" smtClean="0">
                <a:solidFill>
                  <a:srgbClr val="616061"/>
                </a:solidFill>
                <a:latin typeface="Montserrat"/>
                <a:cs typeface="Montserrat"/>
              </a:rPr>
              <a:t>июнь,</a:t>
            </a:r>
            <a:r>
              <a:rPr lang="ru-RU" sz="1575" spc="-49" dirty="0" smtClean="0">
                <a:solidFill>
                  <a:srgbClr val="616061"/>
                </a:solidFill>
                <a:latin typeface="Montserrat"/>
                <a:cs typeface="Montserrat"/>
              </a:rPr>
              <a:t> </a:t>
            </a:r>
            <a:r>
              <a:rPr lang="ru-RU" sz="2213" b="1" spc="15" dirty="0" smtClean="0">
                <a:solidFill>
                  <a:srgbClr val="616061"/>
                </a:solidFill>
                <a:latin typeface="Montserrat-SemiBold"/>
                <a:cs typeface="Montserrat-SemiBold"/>
              </a:rPr>
              <a:t>2026</a:t>
            </a:r>
            <a:endParaRPr lang="ru-RU" sz="2213" dirty="0">
              <a:latin typeface="Montserrat-SemiBold"/>
              <a:cs typeface="Montserrat-SemiBold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8168" y="1373642"/>
            <a:ext cx="8106032" cy="398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О финансовом обеспечении </a:t>
            </a:r>
          </a:p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предупредительных </a:t>
            </a:r>
            <a:r>
              <a:rPr lang="ru-RU" sz="4400" dirty="0">
                <a:solidFill>
                  <a:srgbClr val="616061"/>
                </a:solidFill>
                <a:cs typeface="Montserrat-Medium"/>
              </a:rPr>
              <a:t>мер 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по сокращению 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производственного травматизма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и профессиональных заболеваний </a:t>
            </a:r>
            <a:endParaRPr lang="ru-RU" sz="4400" dirty="0" smtClean="0">
              <a:solidFill>
                <a:srgbClr val="616061"/>
              </a:solidFill>
              <a:cs typeface="Montserrat-Medium"/>
            </a:endParaRPr>
          </a:p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работников</a:t>
            </a:r>
            <a:endParaRPr lang="ru-RU" sz="4400" dirty="0">
              <a:solidFill>
                <a:srgbClr val="616061"/>
              </a:solidFill>
              <a:cs typeface="Montserrat-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2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81916" y="1687193"/>
            <a:ext cx="13944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ctr"/>
            <a:r>
              <a:rPr lang="ru-RU" sz="2800" b="1" dirty="0">
                <a:solidFill>
                  <a:srgbClr val="594F8C"/>
                </a:solidFill>
                <a:cs typeface="Arial" panose="020B0604020202020204" pitchFamily="34" charset="0"/>
              </a:rPr>
              <a:t>Федеральный закон от 24.07.1998 № 125-ФЗ (ред. от 25.12.2023)</a:t>
            </a:r>
          </a:p>
          <a:p>
            <a:pPr indent="360363" algn="ctr"/>
            <a:r>
              <a:rPr lang="ru-RU" sz="2800" b="1" dirty="0">
                <a:solidFill>
                  <a:srgbClr val="58595B"/>
                </a:solidFill>
                <a:cs typeface="Arial" panose="020B0604020202020204" pitchFamily="34" charset="0"/>
              </a:rPr>
              <a:t>«Об обязательном социальном страховании от несчастных случаев на производстве и профессиональных </a:t>
            </a:r>
            <a:r>
              <a:rPr lang="ru-RU" sz="28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заболеваний»</a:t>
            </a:r>
            <a:endParaRPr lang="en-US" sz="2800" b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48049" y="168653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Обязательное социальное страхование от несчастных случаев на производстве и профессиональных заболеваний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35407" y="3430125"/>
            <a:ext cx="4944793" cy="4669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object 7"/>
          <p:cNvSpPr/>
          <p:nvPr/>
        </p:nvSpPr>
        <p:spPr>
          <a:xfrm>
            <a:off x="6832600" y="3430125"/>
            <a:ext cx="1208460" cy="4669020"/>
          </a:xfrm>
          <a:custGeom>
            <a:avLst/>
            <a:gdLst/>
            <a:ahLst/>
            <a:cxnLst/>
            <a:rect l="l" t="t" r="r" b="b"/>
            <a:pathLst>
              <a:path w="619759" h="1238885">
                <a:moveTo>
                  <a:pt x="0" y="0"/>
                </a:moveTo>
                <a:lnTo>
                  <a:pt x="0" y="1238846"/>
                </a:lnTo>
                <a:lnTo>
                  <a:pt x="619429" y="619417"/>
                </a:lnTo>
                <a:lnTo>
                  <a:pt x="0" y="0"/>
                </a:lnTo>
                <a:close/>
              </a:path>
            </a:pathLst>
          </a:custGeom>
          <a:solidFill>
            <a:srgbClr val="B2E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1697078" y="4032184"/>
            <a:ext cx="497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464646"/>
                </a:solidFill>
              </a:rPr>
              <a:t>ЗАДАЧИ обязательного</a:t>
            </a:r>
            <a:endParaRPr lang="ru-RU" sz="3200" b="1" dirty="0">
              <a:solidFill>
                <a:srgbClr val="464646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464646"/>
                </a:solidFill>
              </a:rPr>
              <a:t>Социального страхования</a:t>
            </a:r>
            <a:endParaRPr lang="ru-RU" sz="3200" b="1" dirty="0">
              <a:solidFill>
                <a:srgbClr val="464646"/>
              </a:solidFill>
            </a:endParaRPr>
          </a:p>
          <a:p>
            <a:pPr algn="ctr"/>
            <a:r>
              <a:rPr lang="ru-RU" sz="3200" b="1" dirty="0">
                <a:solidFill>
                  <a:srgbClr val="464646"/>
                </a:solidFill>
              </a:rPr>
              <a:t>от </a:t>
            </a:r>
            <a:r>
              <a:rPr lang="ru-RU" sz="3200" b="1" dirty="0" smtClean="0">
                <a:solidFill>
                  <a:srgbClr val="464646"/>
                </a:solidFill>
              </a:rPr>
              <a:t>несчастных случаев</a:t>
            </a:r>
            <a:endParaRPr lang="ru-RU" sz="3200" b="1" dirty="0">
              <a:solidFill>
                <a:srgbClr val="464646"/>
              </a:solidFill>
            </a:endParaRPr>
          </a:p>
          <a:p>
            <a:pPr algn="ctr"/>
            <a:r>
              <a:rPr lang="ru-RU" sz="3200" b="1" dirty="0">
                <a:solidFill>
                  <a:srgbClr val="464646"/>
                </a:solidFill>
              </a:rPr>
              <a:t>на </a:t>
            </a:r>
            <a:r>
              <a:rPr lang="ru-RU" sz="3200" b="1" dirty="0" smtClean="0">
                <a:solidFill>
                  <a:srgbClr val="464646"/>
                </a:solidFill>
              </a:rPr>
              <a:t>производстве и профессиональных заболеваний</a:t>
            </a:r>
            <a:endParaRPr lang="ru-RU" sz="3200" b="1" dirty="0">
              <a:solidFill>
                <a:srgbClr val="464646"/>
              </a:solidFill>
            </a:endParaRPr>
          </a:p>
          <a:p>
            <a:pPr algn="ctr"/>
            <a:r>
              <a:rPr lang="ru-RU" sz="3200" b="1" dirty="0">
                <a:solidFill>
                  <a:srgbClr val="464646"/>
                </a:solidFill>
              </a:rPr>
              <a:t>(статья 1)</a:t>
            </a:r>
          </a:p>
        </p:txBody>
      </p:sp>
      <p:sp>
        <p:nvSpPr>
          <p:cNvPr id="43" name="object 6"/>
          <p:cNvSpPr txBox="1"/>
          <p:nvPr/>
        </p:nvSpPr>
        <p:spPr>
          <a:xfrm>
            <a:off x="8301918" y="3604370"/>
            <a:ext cx="7427123" cy="4875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616061"/>
                </a:solidFill>
              </a:rPr>
              <a:t>Обеспечение социальной </a:t>
            </a:r>
            <a:r>
              <a:rPr lang="ru-RU" sz="2800" dirty="0" smtClean="0">
                <a:solidFill>
                  <a:srgbClr val="616061"/>
                </a:solidFill>
              </a:rPr>
              <a:t>защиты застрахованных </a:t>
            </a:r>
            <a:r>
              <a:rPr lang="ru-RU" sz="2800" dirty="0">
                <a:solidFill>
                  <a:srgbClr val="616061"/>
                </a:solidFill>
              </a:rPr>
              <a:t>и </a:t>
            </a:r>
            <a:r>
              <a:rPr lang="ru-RU" sz="2800" dirty="0" smtClean="0">
                <a:solidFill>
                  <a:srgbClr val="616061"/>
                </a:solidFill>
              </a:rPr>
              <a:t>экономической заинтересованности субъектов страхования </a:t>
            </a:r>
            <a:r>
              <a:rPr lang="ru-RU" sz="2800" dirty="0">
                <a:solidFill>
                  <a:srgbClr val="616061"/>
                </a:solidFill>
              </a:rPr>
              <a:t>в </a:t>
            </a:r>
            <a:r>
              <a:rPr lang="ru-RU" sz="2800" dirty="0" smtClean="0">
                <a:solidFill>
                  <a:srgbClr val="616061"/>
                </a:solidFill>
              </a:rPr>
              <a:t>снижении профессионального риска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616061"/>
                </a:solidFill>
              </a:rPr>
              <a:t>Возмещение вреда, </a:t>
            </a:r>
            <a:r>
              <a:rPr lang="ru-RU" sz="2800" dirty="0" smtClean="0">
                <a:solidFill>
                  <a:srgbClr val="616061"/>
                </a:solidFill>
              </a:rPr>
              <a:t>причиненного жизни </a:t>
            </a:r>
            <a:r>
              <a:rPr lang="ru-RU" sz="2800" dirty="0">
                <a:solidFill>
                  <a:srgbClr val="616061"/>
                </a:solidFill>
              </a:rPr>
              <a:t>и здоровью застрахованного </a:t>
            </a:r>
            <a:r>
              <a:rPr lang="ru-RU" sz="2800" dirty="0" smtClean="0">
                <a:solidFill>
                  <a:srgbClr val="616061"/>
                </a:solidFill>
              </a:rPr>
              <a:t>при исполнении </a:t>
            </a:r>
            <a:r>
              <a:rPr lang="ru-RU" sz="2800" dirty="0">
                <a:solidFill>
                  <a:srgbClr val="616061"/>
                </a:solidFill>
              </a:rPr>
              <a:t>им обязанностей </a:t>
            </a:r>
            <a:r>
              <a:rPr lang="ru-RU" sz="2800" dirty="0" smtClean="0">
                <a:solidFill>
                  <a:srgbClr val="616061"/>
                </a:solidFill>
              </a:rPr>
              <a:t>по трудовому договору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616061"/>
                </a:solidFill>
              </a:rPr>
              <a:t>Обеспечение предупредительных </a:t>
            </a:r>
            <a:r>
              <a:rPr lang="ru-RU" sz="2800" dirty="0" smtClean="0">
                <a:solidFill>
                  <a:srgbClr val="616061"/>
                </a:solidFill>
              </a:rPr>
              <a:t>мер по </a:t>
            </a:r>
            <a:r>
              <a:rPr lang="ru-RU" sz="2800" dirty="0">
                <a:solidFill>
                  <a:srgbClr val="616061"/>
                </a:solidFill>
              </a:rPr>
              <a:t>сокращению </a:t>
            </a:r>
            <a:r>
              <a:rPr lang="ru-RU" sz="2800" dirty="0" smtClean="0">
                <a:solidFill>
                  <a:srgbClr val="616061"/>
                </a:solidFill>
              </a:rPr>
              <a:t>производственного травматизма </a:t>
            </a:r>
            <a:r>
              <a:rPr lang="ru-RU" sz="2800" dirty="0">
                <a:solidFill>
                  <a:srgbClr val="616061"/>
                </a:solidFill>
              </a:rPr>
              <a:t>и </a:t>
            </a:r>
            <a:r>
              <a:rPr lang="ru-RU" sz="2800" dirty="0" smtClean="0">
                <a:solidFill>
                  <a:srgbClr val="616061"/>
                </a:solidFill>
              </a:rPr>
              <a:t>профессиональных заболеваний</a:t>
            </a:r>
            <a:endParaRPr lang="ru-RU" sz="2800" dirty="0">
              <a:solidFill>
                <a:srgbClr val="616061"/>
              </a:solidFill>
            </a:endParaRPr>
          </a:p>
          <a:p>
            <a:pPr lvl="0"/>
            <a:r>
              <a:rPr lang="ru-RU" sz="3600" dirty="0" smtClean="0">
                <a:solidFill>
                  <a:srgbClr val="616061"/>
                </a:solidFill>
              </a:rPr>
              <a:t> </a:t>
            </a:r>
            <a:endParaRPr lang="ru-RU" sz="3600" dirty="0">
              <a:solidFill>
                <a:srgbClr val="616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906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3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54411" y="191430"/>
            <a:ext cx="1361233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Всего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в перечень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предупредительных мер включено 17 мероприятий,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которые подразделяются на две основные категории: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 algn="ctr"/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709" y="3218786"/>
            <a:ext cx="9363491" cy="55591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17677" y="3218786"/>
            <a:ext cx="93396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464646"/>
                </a:solidFill>
              </a:rPr>
              <a:t>Мероприятия по улучшению охраны труда,</a:t>
            </a:r>
            <a:br>
              <a:rPr lang="ru-RU" sz="1600" b="1" dirty="0" smtClean="0">
                <a:solidFill>
                  <a:srgbClr val="464646"/>
                </a:solidFill>
              </a:rPr>
            </a:br>
            <a:r>
              <a:rPr lang="ru-RU" sz="1600" b="1" dirty="0" smtClean="0">
                <a:solidFill>
                  <a:srgbClr val="464646"/>
                </a:solidFill>
              </a:rPr>
              <a:t>направленные на предупреждение несчастных случаев на производстве и улучшение условий труда:</a:t>
            </a:r>
          </a:p>
          <a:p>
            <a:pPr algn="ctr"/>
            <a:endParaRPr lang="ru-RU" sz="1600" b="1" dirty="0" smtClean="0">
              <a:solidFill>
                <a:srgbClr val="464646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проведение специальной оценки условий труда (СОУТ);</a:t>
            </a:r>
            <a:endParaRPr lang="en-US" sz="1600" dirty="0" smtClean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реализация мероприятий по приведению уровней воздействия вредных и опасных производственных факторов в соответствие с нормативными;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обучение по охране труда</a:t>
            </a:r>
            <a:r>
              <a:rPr lang="en-US" sz="1600" dirty="0" smtClean="0">
                <a:solidFill>
                  <a:srgbClr val="616061"/>
                </a:solidFill>
              </a:rPr>
              <a:t> </a:t>
            </a:r>
            <a:r>
              <a:rPr lang="ru-RU" sz="1600" dirty="0" smtClean="0">
                <a:solidFill>
                  <a:srgbClr val="616061"/>
                </a:solidFill>
              </a:rPr>
              <a:t>и обучение безопасным методам и приемам выполнения работ повышенной опасности;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приобретение работникам СИЗ и смывающих средств, </a:t>
            </a:r>
            <a:r>
              <a:rPr lang="ru-RU" sz="1600" i="1" dirty="0" smtClean="0">
                <a:solidFill>
                  <a:srgbClr val="616061"/>
                </a:solidFill>
              </a:rPr>
              <a:t>а также</a:t>
            </a:r>
            <a:r>
              <a:rPr lang="ru-RU" sz="1600" dirty="0" smtClean="0">
                <a:solidFill>
                  <a:srgbClr val="616061"/>
                </a:solidFill>
              </a:rPr>
              <a:t> приобретение </a:t>
            </a:r>
            <a:r>
              <a:rPr lang="ru-RU" sz="1600" dirty="0" err="1" smtClean="0">
                <a:solidFill>
                  <a:srgbClr val="616061"/>
                </a:solidFill>
              </a:rPr>
              <a:t>вендингового</a:t>
            </a:r>
            <a:r>
              <a:rPr lang="ru-RU" sz="1600" dirty="0" smtClean="0">
                <a:solidFill>
                  <a:srgbClr val="616061"/>
                </a:solidFill>
              </a:rPr>
              <a:t> оборудования и дозаторов для выдачи СИЗ и смывающих средств;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приобретение медицинских изделий для измерения артериального давления и пульса, определения алкоголя и </a:t>
            </a:r>
            <a:r>
              <a:rPr lang="ru-RU" sz="1600" dirty="0" err="1" smtClean="0">
                <a:solidFill>
                  <a:srgbClr val="616061"/>
                </a:solidFill>
              </a:rPr>
              <a:t>психоактивных</a:t>
            </a:r>
            <a:r>
              <a:rPr lang="ru-RU" sz="1600" dirty="0" smtClean="0">
                <a:solidFill>
                  <a:srgbClr val="616061"/>
                </a:solidFill>
              </a:rPr>
              <a:t> веществ, при проведении </a:t>
            </a:r>
            <a:r>
              <a:rPr lang="ru-RU" sz="1600" dirty="0" err="1" smtClean="0">
                <a:solidFill>
                  <a:srgbClr val="616061"/>
                </a:solidFill>
              </a:rPr>
              <a:t>предрейсовых</a:t>
            </a:r>
            <a:r>
              <a:rPr lang="ru-RU" sz="1600" dirty="0" smtClean="0">
                <a:solidFill>
                  <a:srgbClr val="616061"/>
                </a:solidFill>
              </a:rPr>
              <a:t> медицинских осмотров и оборудования для автоматизированного дистанционного проведение таких осмотров;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приобретение отдельных приборов, устройств, оборудования:</a:t>
            </a:r>
          </a:p>
          <a:p>
            <a:pPr marL="542925" lvl="0" indent="-1841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616061"/>
                </a:solidFill>
              </a:rPr>
              <a:t>для обеспечения безопасности работников и контроля за безопасным ведением работ (в том числе обеспечивающих дистанционный контроль);</a:t>
            </a:r>
          </a:p>
          <a:p>
            <a:pPr marL="542925" lvl="0" indent="-1841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616061"/>
                </a:solidFill>
              </a:rPr>
              <a:t>обеспечивающих проведение обучения по вопросам безопасного  ведения работ и (или) дистанционную видео- и </a:t>
            </a:r>
            <a:r>
              <a:rPr lang="ru-RU" sz="1600" dirty="0" err="1" smtClean="0">
                <a:solidFill>
                  <a:srgbClr val="616061"/>
                </a:solidFill>
              </a:rPr>
              <a:t>аудиофиксацию</a:t>
            </a:r>
            <a:r>
              <a:rPr lang="ru-RU" sz="1600" dirty="0" smtClean="0">
                <a:solidFill>
                  <a:srgbClr val="616061"/>
                </a:solidFill>
              </a:rPr>
              <a:t> обучения;</a:t>
            </a:r>
          </a:p>
          <a:p>
            <a:pPr marL="542925" lvl="0" indent="-1841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616061"/>
                </a:solidFill>
              </a:rPr>
              <a:t>для мониторинга на рабочем месте состояния здоровья работников </a:t>
            </a:r>
            <a:r>
              <a:rPr lang="ru-RU" sz="1600" i="1" dirty="0" smtClean="0">
                <a:solidFill>
                  <a:srgbClr val="616061"/>
                </a:solidFill>
              </a:rPr>
              <a:t>или </a:t>
            </a:r>
            <a:r>
              <a:rPr lang="ru-RU" sz="1600" dirty="0" smtClean="0">
                <a:solidFill>
                  <a:srgbClr val="616061"/>
                </a:solidFill>
              </a:rPr>
              <a:t>для оснащения медицинского пункта (здравпункта, кабинета);</a:t>
            </a:r>
          </a:p>
          <a:p>
            <a:pPr marL="542925" lvl="0" indent="-1841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616061"/>
                </a:solidFill>
              </a:rPr>
              <a:t>обеспечивающих безопасное ведение горных работ;</a:t>
            </a:r>
          </a:p>
          <a:p>
            <a:pPr marL="363538" indent="-363538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616061"/>
                </a:solidFill>
              </a:rPr>
              <a:t>проведение оценки профессиональных рисков (ОПР);</a:t>
            </a:r>
            <a:endParaRPr lang="ru-RU" sz="1600" dirty="0">
              <a:solidFill>
                <a:srgbClr val="616061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7800" y="3226807"/>
            <a:ext cx="5436492" cy="55511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Прямоугольник 25"/>
          <p:cNvSpPr/>
          <p:nvPr/>
        </p:nvSpPr>
        <p:spPr>
          <a:xfrm>
            <a:off x="10329821" y="3226807"/>
            <a:ext cx="54250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464646"/>
                </a:solidFill>
              </a:rPr>
              <a:t>Мероприятия </a:t>
            </a:r>
            <a:r>
              <a:rPr lang="ru-RU" sz="1600" b="1" dirty="0">
                <a:solidFill>
                  <a:srgbClr val="464646"/>
                </a:solidFill>
              </a:rPr>
              <a:t>по сохранению здоровья </a:t>
            </a:r>
            <a:r>
              <a:rPr lang="ru-RU" sz="1600" b="1" dirty="0" smtClean="0">
                <a:solidFill>
                  <a:srgbClr val="464646"/>
                </a:solidFill>
              </a:rPr>
              <a:t>работников, направленные на предупреждение профзаболеваний, снижение влияния вредных факторов и общую профилактику здоровья:</a:t>
            </a:r>
          </a:p>
          <a:p>
            <a:pPr algn="ctr"/>
            <a:endParaRPr lang="ru-RU" sz="1600" b="1" dirty="0" smtClean="0">
              <a:solidFill>
                <a:srgbClr val="464646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616061"/>
                </a:solidFill>
              </a:rPr>
              <a:t>СКЛ</a:t>
            </a:r>
            <a:r>
              <a:rPr lang="en-US" sz="1600" dirty="0">
                <a:solidFill>
                  <a:srgbClr val="616061"/>
                </a:solidFill>
              </a:rPr>
              <a:t> </a:t>
            </a:r>
            <a:r>
              <a:rPr lang="ru-RU" sz="1600" dirty="0">
                <a:solidFill>
                  <a:srgbClr val="616061"/>
                </a:solidFill>
              </a:rPr>
              <a:t>работников, занятых на работах с вредными и (или) опасными производственными факторами с учетом оплаты туристического налога;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616061"/>
                </a:solidFill>
              </a:rPr>
              <a:t>проведение обязательных </a:t>
            </a:r>
            <a:r>
              <a:rPr lang="ru-RU" sz="1600" b="1" dirty="0">
                <a:solidFill>
                  <a:srgbClr val="616061"/>
                </a:solidFill>
              </a:rPr>
              <a:t>ПМО</a:t>
            </a:r>
            <a:r>
              <a:rPr lang="ru-RU" sz="1600" dirty="0">
                <a:solidFill>
                  <a:srgbClr val="616061"/>
                </a:solidFill>
              </a:rPr>
              <a:t>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616061"/>
                </a:solidFill>
              </a:rPr>
              <a:t>обеспечение лечебно-профилактическим питанием;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616061"/>
                </a:solidFill>
              </a:rPr>
              <a:t>приобретение </a:t>
            </a:r>
            <a:r>
              <a:rPr lang="ru-RU" sz="1600" dirty="0" err="1">
                <a:solidFill>
                  <a:srgbClr val="616061"/>
                </a:solidFill>
              </a:rPr>
              <a:t>тахографов</a:t>
            </a:r>
            <a:r>
              <a:rPr lang="ru-RU" sz="1600" dirty="0">
                <a:solidFill>
                  <a:srgbClr val="616061"/>
                </a:solidFill>
              </a:rPr>
              <a:t>, а также блоков СКЗИ к ним;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616061"/>
                </a:solidFill>
              </a:rPr>
              <a:t>приобретение </a:t>
            </a:r>
            <a:r>
              <a:rPr lang="ru-RU" sz="1600" b="1" dirty="0">
                <a:solidFill>
                  <a:srgbClr val="616061"/>
                </a:solidFill>
              </a:rPr>
              <a:t>аптечек</a:t>
            </a:r>
            <a:r>
              <a:rPr lang="ru-RU" sz="1600" dirty="0">
                <a:solidFill>
                  <a:srgbClr val="616061"/>
                </a:solidFill>
              </a:rPr>
              <a:t> для оказания первой помощи и (или) комплектующих к ним медицинских изделий;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616061"/>
                </a:solidFill>
              </a:rPr>
              <a:t>СКЛ работников </a:t>
            </a:r>
            <a:r>
              <a:rPr lang="ru-RU" sz="1600" b="1" dirty="0" err="1">
                <a:solidFill>
                  <a:srgbClr val="616061"/>
                </a:solidFill>
              </a:rPr>
              <a:t>предпенсионного</a:t>
            </a:r>
            <a:r>
              <a:rPr lang="ru-RU" sz="1600" b="1" dirty="0">
                <a:solidFill>
                  <a:srgbClr val="616061"/>
                </a:solidFill>
              </a:rPr>
              <a:t> и пенсионного возраста </a:t>
            </a:r>
            <a:r>
              <a:rPr lang="ru-RU" sz="1600" dirty="0">
                <a:solidFill>
                  <a:srgbClr val="616061"/>
                </a:solidFill>
              </a:rPr>
              <a:t>с учетом оплаты туристического налога;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616061"/>
                </a:solidFill>
              </a:rPr>
              <a:t>обеспечение бесплатной выдачи молока или других равноценных пищевых продуктов работникам, занятым на рабочих местах с вредными условиями труда</a:t>
            </a:r>
            <a:r>
              <a:rPr lang="ru-RU" sz="1600" dirty="0" smtClean="0">
                <a:solidFill>
                  <a:srgbClr val="616061"/>
                </a:solidFill>
              </a:rPr>
              <a:t>;</a:t>
            </a:r>
            <a:endParaRPr lang="ru-RU" sz="1600" dirty="0">
              <a:solidFill>
                <a:srgbClr val="464646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endParaRPr lang="ru-RU" dirty="0">
              <a:solidFill>
                <a:srgbClr val="616061"/>
              </a:solidFill>
            </a:endParaRPr>
          </a:p>
        </p:txBody>
      </p:sp>
      <p:sp>
        <p:nvSpPr>
          <p:cNvPr id="43" name="object 6"/>
          <p:cNvSpPr txBox="1"/>
          <p:nvPr/>
        </p:nvSpPr>
        <p:spPr>
          <a:xfrm>
            <a:off x="728910" y="1786246"/>
            <a:ext cx="15025923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16061"/>
                </a:solidFill>
              </a:rPr>
              <a:t>Перечень </a:t>
            </a:r>
            <a:r>
              <a:rPr lang="ru-RU" sz="2000" b="1" dirty="0">
                <a:solidFill>
                  <a:srgbClr val="616061"/>
                </a:solidFill>
              </a:rPr>
              <a:t>предупредительных мер определен Правилами </a:t>
            </a:r>
            <a:r>
              <a:rPr lang="ru-RU" sz="2000" b="1" dirty="0" smtClean="0">
                <a:solidFill>
                  <a:srgbClr val="616061"/>
                </a:solidFill>
              </a:rPr>
              <a:t>финансового обеспечения </a:t>
            </a:r>
            <a:r>
              <a:rPr lang="ru-RU" sz="2000" b="1" dirty="0">
                <a:solidFill>
                  <a:srgbClr val="616061"/>
                </a:solidFill>
              </a:rPr>
              <a:t>предупредительных мер по сокращению </a:t>
            </a:r>
            <a:r>
              <a:rPr lang="ru-RU" sz="2000" b="1" dirty="0" smtClean="0">
                <a:solidFill>
                  <a:srgbClr val="616061"/>
                </a:solidFill>
              </a:rPr>
              <a:t>производственного травматизма </a:t>
            </a:r>
            <a:r>
              <a:rPr lang="ru-RU" sz="2000" b="1" dirty="0">
                <a:solidFill>
                  <a:srgbClr val="616061"/>
                </a:solidFill>
              </a:rPr>
              <a:t>и </a:t>
            </a:r>
            <a:r>
              <a:rPr lang="ru-RU" sz="2000" b="1" dirty="0" smtClean="0">
                <a:solidFill>
                  <a:srgbClr val="616061"/>
                </a:solidFill>
              </a:rPr>
              <a:t> профессиональных </a:t>
            </a:r>
            <a:r>
              <a:rPr lang="ru-RU" sz="2000" b="1" dirty="0">
                <a:solidFill>
                  <a:srgbClr val="616061"/>
                </a:solidFill>
              </a:rPr>
              <a:t>заболеваний работников и </a:t>
            </a:r>
            <a:r>
              <a:rPr lang="ru-RU" sz="2000" b="1" dirty="0" smtClean="0">
                <a:solidFill>
                  <a:srgbClr val="616061"/>
                </a:solidFill>
              </a:rPr>
              <a:t>санаторно-курортного </a:t>
            </a:r>
            <a:r>
              <a:rPr lang="ru-RU" sz="2000" b="1" dirty="0">
                <a:solidFill>
                  <a:srgbClr val="616061"/>
                </a:solidFill>
              </a:rPr>
              <a:t>лечения </a:t>
            </a:r>
            <a:r>
              <a:rPr lang="ru-RU" sz="2000" b="1" dirty="0" smtClean="0">
                <a:solidFill>
                  <a:srgbClr val="616061"/>
                </a:solidFill>
              </a:rPr>
              <a:t>работников, занятых </a:t>
            </a:r>
            <a:r>
              <a:rPr lang="ru-RU" sz="2000" b="1" dirty="0">
                <a:solidFill>
                  <a:srgbClr val="616061"/>
                </a:solidFill>
              </a:rPr>
              <a:t>на работах с вредными и (или) </a:t>
            </a:r>
            <a:r>
              <a:rPr lang="ru-RU" sz="2000" b="1" dirty="0" smtClean="0">
                <a:solidFill>
                  <a:srgbClr val="616061"/>
                </a:solidFill>
              </a:rPr>
              <a:t>опасными производственными </a:t>
            </a:r>
            <a:r>
              <a:rPr lang="ru-RU" sz="2000" b="1" dirty="0">
                <a:solidFill>
                  <a:srgbClr val="616061"/>
                </a:solidFill>
              </a:rPr>
              <a:t>факторами, утвержденными приказом Минтруда России от 11.07.2024 № 347н </a:t>
            </a:r>
            <a:endParaRPr lang="ru-RU" sz="2400" b="1" dirty="0">
              <a:solidFill>
                <a:srgbClr val="616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890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4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458137" y="94958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Сроки по принятию решений в рамках финансового обеспечения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предупредительных мер в 2026 году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129" name="Нашивка 128"/>
          <p:cNvSpPr/>
          <p:nvPr/>
        </p:nvSpPr>
        <p:spPr>
          <a:xfrm>
            <a:off x="1176245" y="1778055"/>
            <a:ext cx="14717054" cy="1734459"/>
          </a:xfrm>
          <a:prstGeom prst="chevr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1" name="Группа 140"/>
          <p:cNvGrpSpPr/>
          <p:nvPr/>
        </p:nvGrpSpPr>
        <p:grpSpPr>
          <a:xfrm>
            <a:off x="1635499" y="1884847"/>
            <a:ext cx="4297420" cy="1516399"/>
            <a:chOff x="3506691" y="4455315"/>
            <a:chExt cx="3025431" cy="963351"/>
          </a:xfrm>
          <a:solidFill>
            <a:schemeClr val="bg1"/>
          </a:solidFill>
        </p:grpSpPr>
        <p:sp>
          <p:nvSpPr>
            <p:cNvPr id="142" name="Нашивка 141"/>
            <p:cNvSpPr/>
            <p:nvPr/>
          </p:nvSpPr>
          <p:spPr>
            <a:xfrm>
              <a:off x="3506691" y="4455315"/>
              <a:ext cx="3025431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3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25" tIns="66675" rIns="66675" bIns="6667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2073372" y="2102901"/>
            <a:ext cx="3156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616061"/>
                </a:solidFill>
              </a:rPr>
              <a:t>Подача страхователем только  заявления </a:t>
            </a:r>
            <a:r>
              <a:rPr lang="ru-RU" sz="1500" dirty="0" smtClean="0">
                <a:solidFill>
                  <a:srgbClr val="616061"/>
                </a:solidFill>
              </a:rPr>
              <a:t>и плана о ФОПМ </a:t>
            </a:r>
            <a:br>
              <a:rPr lang="ru-RU" sz="1500" dirty="0" smtClean="0">
                <a:solidFill>
                  <a:srgbClr val="616061"/>
                </a:solidFill>
              </a:rPr>
            </a:br>
            <a:r>
              <a:rPr lang="ru-RU" sz="1500" b="1" dirty="0" smtClean="0">
                <a:solidFill>
                  <a:srgbClr val="616061"/>
                </a:solidFill>
              </a:rPr>
              <a:t>   </a:t>
            </a:r>
            <a:r>
              <a:rPr lang="ru-RU" sz="1500" b="1" u="sng" dirty="0" smtClean="0">
                <a:solidFill>
                  <a:srgbClr val="C00000"/>
                </a:solidFill>
              </a:rPr>
              <a:t>до 1 августа </a:t>
            </a:r>
            <a:r>
              <a:rPr lang="ru-RU" sz="1500" b="1" dirty="0" smtClean="0">
                <a:solidFill>
                  <a:srgbClr val="616061"/>
                </a:solidFill>
              </a:rPr>
              <a:t>текущего</a:t>
            </a:r>
            <a:br>
              <a:rPr lang="ru-RU" sz="1500" b="1" dirty="0" smtClean="0">
                <a:solidFill>
                  <a:srgbClr val="616061"/>
                </a:solidFill>
              </a:rPr>
            </a:br>
            <a:r>
              <a:rPr lang="ru-RU" sz="1500" b="1" dirty="0" smtClean="0">
                <a:solidFill>
                  <a:srgbClr val="616061"/>
                </a:solidFill>
              </a:rPr>
              <a:t> календарного года</a:t>
            </a:r>
            <a:endParaRPr lang="ru-RU" sz="1500" b="1" dirty="0">
              <a:solidFill>
                <a:srgbClr val="616061"/>
              </a:solidFill>
            </a:endParaRPr>
          </a:p>
        </p:txBody>
      </p:sp>
      <p:grpSp>
        <p:nvGrpSpPr>
          <p:cNvPr id="145" name="Группа 144"/>
          <p:cNvGrpSpPr/>
          <p:nvPr/>
        </p:nvGrpSpPr>
        <p:grpSpPr>
          <a:xfrm>
            <a:off x="6362736" y="1870083"/>
            <a:ext cx="8995434" cy="1492092"/>
            <a:chOff x="3506691" y="4455315"/>
            <a:chExt cx="3025431" cy="963351"/>
          </a:xfrm>
          <a:solidFill>
            <a:schemeClr val="bg1"/>
          </a:solidFill>
        </p:grpSpPr>
        <p:sp>
          <p:nvSpPr>
            <p:cNvPr id="146" name="Нашивка 145"/>
            <p:cNvSpPr/>
            <p:nvPr/>
          </p:nvSpPr>
          <p:spPr>
            <a:xfrm>
              <a:off x="3506691" y="4455315"/>
              <a:ext cx="3025431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25" tIns="66675" rIns="66675" bIns="6667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7213600" y="1884847"/>
            <a:ext cx="7701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buFont typeface="Wingdings" panose="05000000000000000000" pitchFamily="2" charset="2"/>
              <a:buChar char="ü"/>
            </a:pPr>
            <a:r>
              <a:rPr lang="ru-RU" sz="1500" b="1" dirty="0" smtClean="0">
                <a:solidFill>
                  <a:srgbClr val="464646"/>
                </a:solidFill>
              </a:rPr>
              <a:t>Решение  о ФОПМ принимается  в течение </a:t>
            </a:r>
            <a:r>
              <a:rPr lang="ru-RU" sz="1500" b="1" dirty="0" smtClean="0">
                <a:solidFill>
                  <a:srgbClr val="C00000"/>
                </a:solidFill>
              </a:rPr>
              <a:t>9 рабочих дней</a:t>
            </a:r>
            <a:r>
              <a:rPr lang="ru-RU" sz="1500" dirty="0" smtClean="0">
                <a:solidFill>
                  <a:srgbClr val="464646"/>
                </a:solidFill>
              </a:rPr>
              <a:t>.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rgbClr val="464646"/>
                </a:solidFill>
              </a:rPr>
              <a:t>Осуществляется проверка страхователя на отсутствие задолженности по уплате страховых взносов (страхователю предоставляется возможность погасить задолженность и повторно обратиться).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rgbClr val="464646"/>
                </a:solidFill>
              </a:rPr>
              <a:t> В случае если предусмотренные </a:t>
            </a:r>
            <a:r>
              <a:rPr lang="ru-RU" sz="1500" dirty="0" smtClean="0">
                <a:solidFill>
                  <a:srgbClr val="464646"/>
                </a:solidFill>
              </a:rPr>
              <a:t>бюджетом </a:t>
            </a:r>
            <a:r>
              <a:rPr lang="ru-RU" sz="1500" dirty="0">
                <a:solidFill>
                  <a:srgbClr val="464646"/>
                </a:solidFill>
              </a:rPr>
              <a:t>СФР средства на текущий год полностью распределены принимается решение об отказе в ФОПМ.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927806" y="3679158"/>
            <a:ext cx="3491235" cy="124649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464646"/>
                </a:solidFill>
              </a:rPr>
              <a:t>Проведение </a:t>
            </a:r>
          </a:p>
          <a:p>
            <a:pPr lvl="0" algn="ctr"/>
            <a:r>
              <a:rPr lang="ru-RU" sz="1500" dirty="0">
                <a:solidFill>
                  <a:srgbClr val="464646"/>
                </a:solidFill>
              </a:rPr>
              <a:t> страхователем </a:t>
            </a:r>
            <a:r>
              <a:rPr lang="ru-RU" sz="1500" dirty="0" smtClean="0">
                <a:solidFill>
                  <a:srgbClr val="464646"/>
                </a:solidFill>
              </a:rPr>
              <a:t>мероприятий </a:t>
            </a:r>
            <a:r>
              <a:rPr lang="ru-RU" sz="1500" dirty="0">
                <a:solidFill>
                  <a:srgbClr val="464646"/>
                </a:solidFill>
              </a:rPr>
              <a:t/>
            </a:r>
            <a:br>
              <a:rPr lang="ru-RU" sz="1500" dirty="0">
                <a:solidFill>
                  <a:srgbClr val="464646"/>
                </a:solidFill>
              </a:rPr>
            </a:br>
            <a:r>
              <a:rPr lang="ru-RU" sz="1500" dirty="0">
                <a:solidFill>
                  <a:srgbClr val="464646"/>
                </a:solidFill>
              </a:rPr>
              <a:t>в соответствии с Правилами </a:t>
            </a:r>
            <a:br>
              <a:rPr lang="ru-RU" sz="1500" dirty="0">
                <a:solidFill>
                  <a:srgbClr val="464646"/>
                </a:solidFill>
              </a:rPr>
            </a:br>
            <a:r>
              <a:rPr lang="ru-RU" sz="1500" dirty="0">
                <a:solidFill>
                  <a:srgbClr val="464646"/>
                </a:solidFill>
              </a:rPr>
              <a:t>в течение года начиная </a:t>
            </a:r>
            <a:br>
              <a:rPr lang="ru-RU" sz="1500" dirty="0">
                <a:solidFill>
                  <a:srgbClr val="464646"/>
                </a:solidFill>
              </a:rPr>
            </a:br>
            <a:r>
              <a:rPr lang="ru-RU" sz="1500" u="sng" dirty="0">
                <a:solidFill>
                  <a:srgbClr val="464646"/>
                </a:solidFill>
              </a:rPr>
              <a:t>с 1 января</a:t>
            </a:r>
            <a:r>
              <a:rPr lang="ru-RU" sz="1500" dirty="0">
                <a:solidFill>
                  <a:srgbClr val="464646"/>
                </a:solidFill>
              </a:rPr>
              <a:t> текущего финансового года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4529631" y="3695016"/>
            <a:ext cx="6217159" cy="124649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u="sng" dirty="0">
                <a:solidFill>
                  <a:srgbClr val="464646"/>
                </a:solidFill>
              </a:rPr>
              <a:t>Страхователь вправе дополнительно</a:t>
            </a:r>
            <a:r>
              <a:rPr lang="ru-RU" sz="1500" u="sng" dirty="0">
                <a:solidFill>
                  <a:srgbClr val="464646"/>
                </a:solidFill>
              </a:rPr>
              <a:t>, </a:t>
            </a:r>
            <a:r>
              <a:rPr lang="ru-RU" sz="1500" dirty="0">
                <a:solidFill>
                  <a:srgbClr val="464646"/>
                </a:solidFill>
              </a:rPr>
              <a:t>в случае если им первоначально было подано заявление на сумму меньше расчетного объема средств и после получения решения </a:t>
            </a:r>
            <a:r>
              <a:rPr lang="ru-RU" sz="1500" dirty="0" smtClean="0">
                <a:solidFill>
                  <a:srgbClr val="464646"/>
                </a:solidFill>
              </a:rPr>
              <a:t>о </a:t>
            </a:r>
            <a:r>
              <a:rPr lang="ru-RU" sz="1500" dirty="0">
                <a:solidFill>
                  <a:srgbClr val="464646"/>
                </a:solidFill>
              </a:rPr>
              <a:t>финансовом обеспечении предупредительных мер, </a:t>
            </a:r>
            <a:r>
              <a:rPr lang="ru-RU" sz="1500" b="1" u="sng" dirty="0">
                <a:solidFill>
                  <a:srgbClr val="464646"/>
                </a:solidFill>
              </a:rPr>
              <a:t>обратиться </a:t>
            </a:r>
            <a:r>
              <a:rPr lang="ru-RU" sz="1500" b="1" u="sng" dirty="0" smtClean="0">
                <a:solidFill>
                  <a:srgbClr val="C00000"/>
                </a:solidFill>
              </a:rPr>
              <a:t>не позднее 15 октября </a:t>
            </a:r>
            <a:r>
              <a:rPr lang="ru-RU" sz="1500" b="1" u="sng" dirty="0">
                <a:solidFill>
                  <a:srgbClr val="464646"/>
                </a:solidFill>
              </a:rPr>
              <a:t>текущего календарного года </a:t>
            </a:r>
            <a:r>
              <a:rPr lang="ru-RU" sz="1500" b="1" u="sng" dirty="0" smtClean="0">
                <a:solidFill>
                  <a:srgbClr val="464646"/>
                </a:solidFill>
              </a:rPr>
              <a:t>с </a:t>
            </a:r>
            <a:r>
              <a:rPr lang="ru-RU" sz="1500" b="1" u="sng" dirty="0">
                <a:solidFill>
                  <a:srgbClr val="464646"/>
                </a:solidFill>
              </a:rPr>
              <a:t>заявлением и планом </a:t>
            </a:r>
          </a:p>
        </p:txBody>
      </p:sp>
      <p:sp>
        <p:nvSpPr>
          <p:cNvPr id="151" name="Прямоугольник 150"/>
          <p:cNvSpPr/>
          <p:nvPr/>
        </p:nvSpPr>
        <p:spPr>
          <a:xfrm>
            <a:off x="10857380" y="3646217"/>
            <a:ext cx="5035919" cy="1246495"/>
          </a:xfrm>
          <a:prstGeom prst="rect">
            <a:avLst/>
          </a:prstGeom>
          <a:ln w="635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1500" u="sng" dirty="0">
                <a:solidFill>
                  <a:srgbClr val="464646"/>
                </a:solidFill>
              </a:rPr>
              <a:t>Страхователь вправе самостоятельно принимать решение о внесении изменений в план финансового обеспечения в пределах разрешенной суммы </a:t>
            </a:r>
            <a:r>
              <a:rPr lang="ru-RU" sz="1500" dirty="0">
                <a:solidFill>
                  <a:srgbClr val="464646"/>
                </a:solidFill>
              </a:rPr>
              <a:t>финансового обеспечения, при этом повторное направление заявления и плана </a:t>
            </a:r>
            <a:r>
              <a:rPr lang="ru-RU" sz="1500" dirty="0" smtClean="0">
                <a:solidFill>
                  <a:srgbClr val="464646"/>
                </a:solidFill>
              </a:rPr>
              <a:t>в </a:t>
            </a:r>
            <a:r>
              <a:rPr lang="ru-RU" sz="1500" dirty="0">
                <a:solidFill>
                  <a:srgbClr val="464646"/>
                </a:solidFill>
              </a:rPr>
              <a:t>отделение СФР не требуется</a:t>
            </a:r>
          </a:p>
        </p:txBody>
      </p:sp>
      <p:grpSp>
        <p:nvGrpSpPr>
          <p:cNvPr id="152" name="Группа 151"/>
          <p:cNvGrpSpPr/>
          <p:nvPr/>
        </p:nvGrpSpPr>
        <p:grpSpPr>
          <a:xfrm>
            <a:off x="1147559" y="5041509"/>
            <a:ext cx="14600442" cy="1663949"/>
            <a:chOff x="3506691" y="4455315"/>
            <a:chExt cx="3025431" cy="963351"/>
          </a:xfrm>
        </p:grpSpPr>
        <p:sp>
          <p:nvSpPr>
            <p:cNvPr id="153" name="Нашивка 152"/>
            <p:cNvSpPr/>
            <p:nvPr/>
          </p:nvSpPr>
          <p:spPr>
            <a:xfrm>
              <a:off x="3506691" y="4455315"/>
              <a:ext cx="3025431" cy="963351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4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25" tIns="66675" rIns="66675" bIns="6667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1572260" y="5142454"/>
            <a:ext cx="5037285" cy="1422276"/>
            <a:chOff x="3506691" y="4455315"/>
            <a:chExt cx="3025431" cy="963351"/>
          </a:xfrm>
          <a:solidFill>
            <a:schemeClr val="bg1"/>
          </a:solidFill>
        </p:grpSpPr>
        <p:sp>
          <p:nvSpPr>
            <p:cNvPr id="156" name="Нашивка 155"/>
            <p:cNvSpPr/>
            <p:nvPr/>
          </p:nvSpPr>
          <p:spPr>
            <a:xfrm>
              <a:off x="3506691" y="4455315"/>
              <a:ext cx="3025431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7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25" tIns="66675" rIns="66675" bIns="6667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2319687" y="5267625"/>
            <a:ext cx="343120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500" u="sng" dirty="0" smtClean="0">
                <a:solidFill>
                  <a:srgbClr val="464646"/>
                </a:solidFill>
              </a:rPr>
              <a:t>Предоставление страхователем в ОСФР  документов,  подтверждающих проведение предупредительных мер </a:t>
            </a:r>
            <a:r>
              <a:rPr lang="ru-RU" sz="1500" dirty="0">
                <a:solidFill>
                  <a:srgbClr val="464646"/>
                </a:solidFill>
              </a:rPr>
              <a:t/>
            </a:r>
            <a:br>
              <a:rPr lang="ru-RU" sz="1500" dirty="0">
                <a:solidFill>
                  <a:srgbClr val="464646"/>
                </a:solidFill>
              </a:rPr>
            </a:br>
            <a:r>
              <a:rPr lang="ru-RU" sz="1500" b="1" dirty="0" smtClean="0">
                <a:solidFill>
                  <a:srgbClr val="C00000"/>
                </a:solidFill>
              </a:rPr>
              <a:t>не позднее 20 декабря </a:t>
            </a:r>
            <a:r>
              <a:rPr lang="ru-RU" sz="1500" dirty="0" smtClean="0">
                <a:solidFill>
                  <a:srgbClr val="464646"/>
                </a:solidFill>
              </a:rPr>
              <a:t>текущего</a:t>
            </a:r>
          </a:p>
          <a:p>
            <a:pPr lvl="0" algn="ctr"/>
            <a:r>
              <a:rPr lang="ru-RU" sz="1500" dirty="0" smtClean="0">
                <a:solidFill>
                  <a:srgbClr val="464646"/>
                </a:solidFill>
              </a:rPr>
              <a:t> </a:t>
            </a:r>
            <a:r>
              <a:rPr lang="ru-RU" sz="1500" dirty="0">
                <a:solidFill>
                  <a:srgbClr val="464646"/>
                </a:solidFill>
              </a:rPr>
              <a:t>финансового </a:t>
            </a:r>
            <a:r>
              <a:rPr lang="ru-RU" sz="1500" dirty="0" smtClean="0">
                <a:solidFill>
                  <a:srgbClr val="464646"/>
                </a:solidFill>
              </a:rPr>
              <a:t>года</a:t>
            </a:r>
          </a:p>
        </p:txBody>
      </p:sp>
      <p:sp>
        <p:nvSpPr>
          <p:cNvPr id="159" name="Прямоугольник 158"/>
          <p:cNvSpPr/>
          <p:nvPr/>
        </p:nvSpPr>
        <p:spPr>
          <a:xfrm>
            <a:off x="6636601" y="5502545"/>
            <a:ext cx="3828830" cy="7876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solidFill>
                  <a:schemeClr val="bg1"/>
                </a:solidFill>
              </a:rPr>
              <a:t>Решение о возмещении расходов и перечислении средств принимается в </a:t>
            </a:r>
            <a:r>
              <a:rPr lang="ru-RU" sz="1500" b="1" dirty="0">
                <a:solidFill>
                  <a:schemeClr val="bg1"/>
                </a:solidFill>
              </a:rPr>
              <a:t>течение </a:t>
            </a:r>
            <a:r>
              <a:rPr lang="ru-RU" sz="1500" b="1" u="sng" dirty="0">
                <a:solidFill>
                  <a:srgbClr val="FF0000"/>
                </a:solidFill>
              </a:rPr>
              <a:t>15 </a:t>
            </a:r>
            <a:r>
              <a:rPr lang="ru-RU" sz="1500" b="1" u="sng" dirty="0" smtClean="0">
                <a:solidFill>
                  <a:srgbClr val="FF0000"/>
                </a:solidFill>
              </a:rPr>
              <a:t>рабочих </a:t>
            </a:r>
            <a:r>
              <a:rPr lang="ru-RU" sz="1500" b="1" u="sng" dirty="0">
                <a:solidFill>
                  <a:srgbClr val="FF0000"/>
                </a:solidFill>
              </a:rPr>
              <a:t>дней</a:t>
            </a:r>
          </a:p>
        </p:txBody>
      </p:sp>
      <p:grpSp>
        <p:nvGrpSpPr>
          <p:cNvPr id="160" name="Группа 159"/>
          <p:cNvGrpSpPr/>
          <p:nvPr/>
        </p:nvGrpSpPr>
        <p:grpSpPr>
          <a:xfrm>
            <a:off x="10684846" y="5184422"/>
            <a:ext cx="4816685" cy="1380308"/>
            <a:chOff x="3506691" y="4455315"/>
            <a:chExt cx="3025431" cy="963351"/>
          </a:xfrm>
          <a:solidFill>
            <a:schemeClr val="bg1"/>
          </a:solidFill>
        </p:grpSpPr>
        <p:sp>
          <p:nvSpPr>
            <p:cNvPr id="161" name="Нашивка 160"/>
            <p:cNvSpPr/>
            <p:nvPr/>
          </p:nvSpPr>
          <p:spPr>
            <a:xfrm>
              <a:off x="3506691" y="4455315"/>
              <a:ext cx="3025431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2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25" tIns="66675" rIns="66675" bIns="6667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0" kern="1200"/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11451706" y="5507141"/>
            <a:ext cx="35830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u="sng" dirty="0" smtClean="0">
                <a:solidFill>
                  <a:srgbClr val="464646"/>
                </a:solidFill>
              </a:rPr>
              <a:t>Возмещение </a:t>
            </a:r>
          </a:p>
          <a:p>
            <a:pPr lvl="0" algn="ctr"/>
            <a:r>
              <a:rPr lang="ru-RU" sz="1500" u="sng" dirty="0" smtClean="0">
                <a:solidFill>
                  <a:srgbClr val="464646"/>
                </a:solidFill>
              </a:rPr>
              <a:t>расходов </a:t>
            </a:r>
            <a:r>
              <a:rPr lang="ru-RU" sz="1500" u="sng" dirty="0">
                <a:solidFill>
                  <a:srgbClr val="464646"/>
                </a:solidFill>
              </a:rPr>
              <a:t>на оплату предупредительных </a:t>
            </a:r>
            <a:r>
              <a:rPr lang="ru-RU" sz="1500" u="sng" dirty="0" smtClean="0">
                <a:solidFill>
                  <a:srgbClr val="464646"/>
                </a:solidFill>
              </a:rPr>
              <a:t>мер </a:t>
            </a:r>
            <a:endParaRPr lang="ru-RU" sz="1500" dirty="0">
              <a:solidFill>
                <a:srgbClr val="464646"/>
              </a:solidFill>
            </a:endParaRPr>
          </a:p>
        </p:txBody>
      </p:sp>
      <p:sp>
        <p:nvSpPr>
          <p:cNvPr id="164" name="Стрелка вниз 163"/>
          <p:cNvSpPr/>
          <p:nvPr/>
        </p:nvSpPr>
        <p:spPr>
          <a:xfrm>
            <a:off x="7213600" y="6637988"/>
            <a:ext cx="1337990" cy="420891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трелка вправо с вырезом 164"/>
          <p:cNvSpPr/>
          <p:nvPr/>
        </p:nvSpPr>
        <p:spPr>
          <a:xfrm>
            <a:off x="927806" y="6906401"/>
            <a:ext cx="14820194" cy="545191"/>
          </a:xfrm>
          <a:prstGeom prst="notchedRightArrow">
            <a:avLst/>
          </a:prstGeom>
          <a:blipFill rotWithShape="0">
            <a:blip r:embed="rId14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6" name="Группа 165"/>
          <p:cNvGrpSpPr/>
          <p:nvPr/>
        </p:nvGrpSpPr>
        <p:grpSpPr>
          <a:xfrm>
            <a:off x="1098754" y="7498789"/>
            <a:ext cx="14310648" cy="1441562"/>
            <a:chOff x="289281" y="4045835"/>
            <a:chExt cx="11250351" cy="1057619"/>
          </a:xfrm>
        </p:grpSpPr>
        <p:sp>
          <p:nvSpPr>
            <p:cNvPr id="167" name="Прямоугольник 166"/>
            <p:cNvSpPr/>
            <p:nvPr/>
          </p:nvSpPr>
          <p:spPr>
            <a:xfrm>
              <a:off x="289281" y="4045835"/>
              <a:ext cx="11250351" cy="105761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ru-RU" altLang="ru-RU" sz="13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3267099" y="4199528"/>
              <a:ext cx="2217585" cy="76937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altLang="ru-RU" sz="1500" dirty="0">
                  <a:solidFill>
                    <a:srgbClr val="464646"/>
                  </a:solidFill>
                </a:rPr>
                <a:t>Проверка</a:t>
              </a:r>
              <a:r>
                <a:rPr lang="ru-RU" altLang="ru-RU" sz="1500" dirty="0" smtClean="0">
                  <a:solidFill>
                    <a:srgbClr val="464646"/>
                  </a:solidFill>
                </a:rPr>
                <a:t> </a:t>
              </a:r>
              <a:r>
                <a:rPr lang="ru-RU" altLang="ru-RU" sz="1500" dirty="0">
                  <a:solidFill>
                    <a:srgbClr val="464646"/>
                  </a:solidFill>
                </a:rPr>
                <a:t>при необходимости </a:t>
              </a:r>
              <a:r>
                <a:rPr lang="ru-RU" altLang="ru-RU" sz="1500" dirty="0" smtClean="0">
                  <a:solidFill>
                    <a:srgbClr val="464646"/>
                  </a:solidFill>
                </a:rPr>
                <a:t>сведений, поступающих по СМЭВ</a:t>
              </a:r>
              <a:endParaRPr lang="ru-RU" altLang="ru-RU" sz="1500" dirty="0">
                <a:solidFill>
                  <a:srgbClr val="464646"/>
                </a:solidFill>
              </a:endParaRPr>
            </a:p>
          </p:txBody>
        </p:sp>
        <p:sp>
          <p:nvSpPr>
            <p:cNvPr id="169" name="Прямоугольник 168"/>
            <p:cNvSpPr/>
            <p:nvPr/>
          </p:nvSpPr>
          <p:spPr>
            <a:xfrm>
              <a:off x="5682414" y="4205304"/>
              <a:ext cx="2662405" cy="76937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500" dirty="0">
                  <a:solidFill>
                    <a:srgbClr val="464646"/>
                  </a:solidFill>
                </a:rPr>
                <a:t>И</a:t>
              </a:r>
              <a:r>
                <a:rPr lang="ru-RU" sz="1500" dirty="0" smtClean="0">
                  <a:solidFill>
                    <a:srgbClr val="464646"/>
                  </a:solidFill>
                </a:rPr>
                <a:t>справление и (или) доработка страхователем выявленных замечаний (до 5 рабочих  дней</a:t>
              </a:r>
              <a:r>
                <a:rPr lang="ru-RU" sz="1500" dirty="0">
                  <a:solidFill>
                    <a:srgbClr val="464646"/>
                  </a:solidFill>
                </a:rPr>
                <a:t>) </a:t>
              </a:r>
              <a:r>
                <a:rPr lang="ru-RU" sz="1500" dirty="0" smtClean="0">
                  <a:solidFill>
                    <a:srgbClr val="464646"/>
                  </a:solidFill>
                </a:rPr>
                <a:t>при </a:t>
              </a:r>
              <a:r>
                <a:rPr lang="ru-RU" sz="1500" dirty="0">
                  <a:solidFill>
                    <a:srgbClr val="464646"/>
                  </a:solidFill>
                </a:rPr>
                <a:t>необходимости</a:t>
              </a:r>
              <a:endParaRPr lang="ru-RU" altLang="ru-RU" sz="1500" dirty="0">
                <a:solidFill>
                  <a:srgbClr val="464646"/>
                </a:solidFill>
              </a:endParaRPr>
            </a:p>
          </p:txBody>
        </p:sp>
        <p:sp>
          <p:nvSpPr>
            <p:cNvPr id="170" name="Прямоугольник 169"/>
            <p:cNvSpPr/>
            <p:nvPr/>
          </p:nvSpPr>
          <p:spPr>
            <a:xfrm>
              <a:off x="8644100" y="4189958"/>
              <a:ext cx="2698730" cy="76937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altLang="ru-RU" sz="1500" dirty="0">
                  <a:solidFill>
                    <a:srgbClr val="464646"/>
                  </a:solidFill>
                </a:rPr>
                <a:t>Принятие </a:t>
              </a:r>
              <a:r>
                <a:rPr lang="ru-RU" altLang="ru-RU" sz="1500" dirty="0" smtClean="0">
                  <a:solidFill>
                    <a:srgbClr val="464646"/>
                  </a:solidFill>
                </a:rPr>
                <a:t>решения </a:t>
              </a:r>
              <a:r>
                <a:rPr lang="ru-RU" altLang="ru-RU" sz="1500" dirty="0">
                  <a:solidFill>
                    <a:srgbClr val="464646"/>
                  </a:solidFill>
                </a:rPr>
                <a:t>о </a:t>
              </a:r>
              <a:r>
                <a:rPr lang="ru-RU" altLang="ru-RU" sz="1500" dirty="0" smtClean="0">
                  <a:solidFill>
                    <a:srgbClr val="464646"/>
                  </a:solidFill>
                </a:rPr>
                <a:t>возмещении / отказе в возмещении средств страхователю</a:t>
              </a:r>
              <a:endParaRPr lang="ru-RU" altLang="ru-RU" sz="1500" dirty="0">
                <a:solidFill>
                  <a:srgbClr val="464646"/>
                </a:solidFill>
              </a:endParaRPr>
            </a:p>
          </p:txBody>
        </p:sp>
        <p:sp>
          <p:nvSpPr>
            <p:cNvPr id="171" name="Прямоугольник 170"/>
            <p:cNvSpPr/>
            <p:nvPr/>
          </p:nvSpPr>
          <p:spPr>
            <a:xfrm>
              <a:off x="373435" y="4199718"/>
              <a:ext cx="2607099" cy="78298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altLang="ru-RU" sz="1200" b="1" dirty="0" smtClean="0">
                  <a:solidFill>
                    <a:schemeClr val="tx1"/>
                  </a:solidFill>
                </a:rPr>
                <a:t> </a:t>
              </a:r>
              <a:r>
                <a:rPr lang="ru-RU" altLang="ru-RU" sz="1500" dirty="0" smtClean="0">
                  <a:solidFill>
                    <a:srgbClr val="464646"/>
                  </a:solidFill>
                </a:rPr>
                <a:t>Рассмотрение всех поступивших документов и занесение данных </a:t>
              </a:r>
              <a:br>
                <a:rPr lang="ru-RU" altLang="ru-RU" sz="1500" dirty="0" smtClean="0">
                  <a:solidFill>
                    <a:srgbClr val="464646"/>
                  </a:solidFill>
                </a:rPr>
              </a:br>
              <a:r>
                <a:rPr lang="ru-RU" altLang="ru-RU" sz="1500" dirty="0" smtClean="0">
                  <a:solidFill>
                    <a:srgbClr val="464646"/>
                  </a:solidFill>
                </a:rPr>
                <a:t>в ФК ФОПМ</a:t>
              </a:r>
              <a:endParaRPr lang="ru-RU" altLang="ru-RU" sz="1500" dirty="0">
                <a:solidFill>
                  <a:srgbClr val="464646"/>
                </a:solidFill>
              </a:endParaRPr>
            </a:p>
          </p:txBody>
        </p:sp>
      </p:grpSp>
      <p:sp>
        <p:nvSpPr>
          <p:cNvPr id="172" name="Овал 171"/>
          <p:cNvSpPr/>
          <p:nvPr/>
        </p:nvSpPr>
        <p:spPr>
          <a:xfrm>
            <a:off x="3014693" y="7058879"/>
            <a:ext cx="196789" cy="2071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3" name="Овал 172"/>
          <p:cNvSpPr/>
          <p:nvPr/>
        </p:nvSpPr>
        <p:spPr>
          <a:xfrm>
            <a:off x="7810908" y="7058879"/>
            <a:ext cx="196789" cy="20712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5" name="Овал 174"/>
          <p:cNvSpPr/>
          <p:nvPr/>
        </p:nvSpPr>
        <p:spPr>
          <a:xfrm>
            <a:off x="13566476" y="7038139"/>
            <a:ext cx="196789" cy="2071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208609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595601" y="8686800"/>
            <a:ext cx="4583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5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5709" y="1983740"/>
            <a:ext cx="148472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361950" algn="just">
              <a:buClr>
                <a:schemeClr val="hlink"/>
              </a:buClr>
              <a:buSzPct val="110000"/>
              <a:defRPr/>
            </a:pPr>
            <a:r>
              <a:rPr lang="ru-RU" altLang="ru-RU" sz="2400" b="1" dirty="0">
                <a:solidFill>
                  <a:srgbClr val="594F8C"/>
                </a:solidFill>
                <a:cs typeface="Arial" panose="020B0604020202020204" pitchFamily="34" charset="0"/>
              </a:rPr>
              <a:t>Заявление о финансовом обеспечении или заявление о возмещении произведенных расходов с прилагаемыми к ним документами (копиями документов) представляется страхователем либо лицом, представляющим его интересы (доверенность на право предоставления интересов ЮЛ в ОСФР по Самарской области), на бумажном носителе либо в форме электронного документа следующими способами:</a:t>
            </a:r>
          </a:p>
          <a:p>
            <a:pPr marL="0" lvl="2" algn="just">
              <a:buClr>
                <a:schemeClr val="hlink"/>
              </a:buClr>
              <a:buSzPct val="110000"/>
              <a:defRPr/>
            </a:pPr>
            <a:endParaRPr lang="ru-RU" altLang="ru-RU" sz="2000" b="1" dirty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342900" lvl="2" indent="-342900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через Единый портал государственных услуг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(ЕПГУ)* 							</a:t>
            </a:r>
            <a:b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</a:b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Страница заявления о финансовом обеспечении расположена по адресу: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en-US" altLang="ru-RU" sz="2000" b="1" dirty="0">
                <a:solidFill>
                  <a:srgbClr val="616061"/>
                </a:solidFill>
                <a:cs typeface="Arial" panose="020B0604020202020204" pitchFamily="34" charset="0"/>
                <a:hlinkClick r:id="rId4"/>
              </a:rPr>
              <a:t>https://www.gosuslugi.ru/610803/1/form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,</a:t>
            </a:r>
            <a:b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</a:b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Страница заявления о возмещении произведенных расходов расположена по адресу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: </a:t>
            </a:r>
            <a:r>
              <a:rPr lang="ru-RU" sz="2000" b="1" dirty="0">
                <a:solidFill>
                  <a:srgbClr val="616061"/>
                </a:solidFill>
                <a:hlinkClick r:id="rId5"/>
              </a:rPr>
              <a:t>https://www.gosuslugi.ru/642141/1/form</a:t>
            </a:r>
            <a:r>
              <a:rPr lang="ru-RU" sz="2000" b="1" dirty="0">
                <a:solidFill>
                  <a:srgbClr val="616061"/>
                </a:solidFill>
              </a:rPr>
              <a:t>;</a:t>
            </a:r>
            <a:endParaRPr lang="ru-RU" altLang="ru-RU" sz="2000" b="1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почтовым отправлением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-  443041, г. Самара, ул. Садовая, д. 175, ОСФР по Самарской области;</a:t>
            </a: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на личном приеме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- прием заявлений и документов на финансовое обеспечение (возмещение) предупредительных мер по сокращению производственного травматизма и профессиональных заболеваний осуществляется клиентскими службами отделения (</a:t>
            </a:r>
            <a:r>
              <a:rPr lang="en-US" altLang="ru-RU" sz="2000" b="1" dirty="0">
                <a:solidFill>
                  <a:srgbClr val="616061"/>
                </a:solidFill>
                <a:cs typeface="Arial" panose="020B0604020202020204" pitchFamily="34" charset="0"/>
                <a:hlinkClick r:id="rId6"/>
              </a:rPr>
              <a:t>https://sfr.gov.ru/branches/samara/</a:t>
            </a:r>
            <a:r>
              <a:rPr lang="en-US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 -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адреса и контакты указаны на главной странице сайта Отделения).</a:t>
            </a: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endParaRPr lang="ru-RU" altLang="ru-RU" sz="2000" b="1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0" lvl="2" algn="just">
              <a:buClr>
                <a:srgbClr val="594F8C"/>
              </a:buClr>
              <a:buSzPct val="110000"/>
              <a:defRPr/>
            </a:pPr>
            <a:r>
              <a:rPr lang="ru-RU" altLang="ru-RU" sz="1600" b="1" dirty="0">
                <a:solidFill>
                  <a:srgbClr val="616061"/>
                </a:solidFill>
                <a:cs typeface="Arial" panose="020B0604020202020204" pitchFamily="34" charset="0"/>
              </a:rPr>
              <a:t>* - инструкции по подаче заявлений, о финансовом обеспечении и о возмещении расходов, через ЕПГУ расположены на странице ОСФР по Самарской области:  </a:t>
            </a:r>
            <a:r>
              <a:rPr lang="en-US" altLang="ru-RU" sz="1600" b="1" dirty="0">
                <a:solidFill>
                  <a:srgbClr val="616061"/>
                </a:solidFill>
                <a:cs typeface="Arial" panose="020B0604020202020204" pitchFamily="34" charset="0"/>
                <a:hlinkClick r:id="rId7"/>
              </a:rPr>
              <a:t>https://sfr.gov.ru/branches/samara/info/~0/16088</a:t>
            </a:r>
            <a:r>
              <a:rPr lang="ru-RU" altLang="ru-RU" sz="1600" b="1" dirty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279593"/>
            <a:ext cx="136123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Способы подачи заявления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129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519401" y="8686800"/>
            <a:ext cx="5345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6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655771" y="163119"/>
            <a:ext cx="1439818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Сведения о количестве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страхователей получивших разрешение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/>
            </a:r>
            <a:b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на ФОПМ  за 2018-202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6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годы</a:t>
            </a:r>
          </a:p>
        </p:txBody>
      </p:sp>
      <p:graphicFrame>
        <p:nvGraphicFramePr>
          <p:cNvPr id="2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659315"/>
              </p:ext>
            </p:extLst>
          </p:nvPr>
        </p:nvGraphicFramePr>
        <p:xfrm>
          <a:off x="2108200" y="2271713"/>
          <a:ext cx="11907838" cy="588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Лист" r:id="rId16" imgW="9305810" imgH="3581280" progId="Excel.Sheet.8">
                  <p:embed/>
                </p:oleObj>
              </mc:Choice>
              <mc:Fallback>
                <p:oleObj name="Лист" r:id="rId16" imgW="9305810" imgH="358128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200" y="2271713"/>
                        <a:ext cx="11907838" cy="588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45599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491935" y="8675688"/>
            <a:ext cx="562020" cy="28261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7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1" y="128649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Сведения о произведенных расходах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/>
            </a:r>
            <a:b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ОСФР по Самарской области в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рамках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ФОПМ 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graphicFrame>
        <p:nvGraphicFramePr>
          <p:cNvPr id="2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858742"/>
              </p:ext>
            </p:extLst>
          </p:nvPr>
        </p:nvGraphicFramePr>
        <p:xfrm>
          <a:off x="1549400" y="2035175"/>
          <a:ext cx="14125575" cy="658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Лист" r:id="rId16" imgW="9315534" imgH="5010120" progId="Excel.Sheet.8">
                  <p:embed/>
                </p:oleObj>
              </mc:Choice>
              <mc:Fallback>
                <p:oleObj name="Лист" r:id="rId16" imgW="9315534" imgH="501012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2035175"/>
                        <a:ext cx="14125575" cy="658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15140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777964"/>
            <a:ext cx="382154" cy="28983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8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279593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ru-RU" sz="2800" b="1" spc="125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Результаты по финансовому обеспечению предупредительных мер в 2025 году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741278"/>
              </p:ext>
            </p:extLst>
          </p:nvPr>
        </p:nvGraphicFramePr>
        <p:xfrm>
          <a:off x="5003800" y="2133600"/>
          <a:ext cx="10553487" cy="668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3910"/>
                <a:gridCol w="496575"/>
                <a:gridCol w="3183002"/>
              </a:tblGrid>
              <a:tr h="1428934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Расширение круга</a:t>
                      </a:r>
                      <a:r>
                        <a:rPr lang="ru-RU" sz="3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работодателей  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18 %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695266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Увеличение объема финансового обеспечения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23 %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40579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Электронное</a:t>
                      </a:r>
                      <a:r>
                        <a:rPr lang="ru-RU" sz="3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взаимодействие через единый портал государственных услуг – 90,5%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+ 22 %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158596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Сокращение</a:t>
                      </a:r>
                      <a:r>
                        <a:rPr lang="ru-RU" sz="3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документооборота</a:t>
                      </a:r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3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2 раза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3" name="Picture 12" descr="Папка для бумаг Папка для документов Папка, Папка, фиолетовый, угол, прямоугольник png thumbnai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929" y="7724109"/>
            <a:ext cx="1053855" cy="105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231" y="5175639"/>
            <a:ext cx="1688348" cy="181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4" descr="повышение уровня графика, цифровой маркетинг, конверсионный маркетинг, оптимизация коэффициента конверсии, процентная ставка, диаграмма роста бизнеса s, Поисковая оптимизация, компания, текст png thumbnail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945" y="3187572"/>
            <a:ext cx="1736275" cy="130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Picture background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46" y="1999422"/>
            <a:ext cx="1236768" cy="106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7268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7630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9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291081" y="279593"/>
            <a:ext cx="1476287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Структура предупредительных мер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в ОСФР по Самарской области по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сокращению производственного травматизма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и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профзаболеваний (по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статьям</a:t>
            </a:r>
          </a:p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                                                                                                       расходов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) за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2025 год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6" name="object 31"/>
          <p:cNvSpPr txBox="1">
            <a:spLocks/>
          </p:cNvSpPr>
          <p:nvPr/>
        </p:nvSpPr>
        <p:spPr>
          <a:xfrm>
            <a:off x="3753779" y="1722826"/>
            <a:ext cx="69768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Всего – 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843 578,7 тысяч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рублей</a:t>
            </a:r>
          </a:p>
        </p:txBody>
      </p:sp>
      <p:graphicFrame>
        <p:nvGraphicFramePr>
          <p:cNvPr id="4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382677"/>
              </p:ext>
            </p:extLst>
          </p:nvPr>
        </p:nvGraphicFramePr>
        <p:xfrm>
          <a:off x="708025" y="2462213"/>
          <a:ext cx="14206538" cy="664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" name="Лист" r:id="rId17" imgW="8010522" imgH="3476520" progId="Excel.Sheet.8">
                  <p:embed/>
                </p:oleObj>
              </mc:Choice>
              <mc:Fallback>
                <p:oleObj name="Лист" r:id="rId17" imgW="8010522" imgH="347652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2462213"/>
                        <a:ext cx="14206538" cy="66484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1886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10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Сложности, возникающие при реализации финансового обеспечения предупредительных мер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46" name="object 2"/>
          <p:cNvGrpSpPr/>
          <p:nvPr/>
        </p:nvGrpSpPr>
        <p:grpSpPr>
          <a:xfrm>
            <a:off x="581434" y="3489311"/>
            <a:ext cx="15090365" cy="1652462"/>
            <a:chOff x="2572701" y="2221618"/>
            <a:chExt cx="7223125" cy="466090"/>
          </a:xfrm>
        </p:grpSpPr>
        <p:sp>
          <p:nvSpPr>
            <p:cNvPr id="47" name="object 3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  <a:lnTo>
                    <a:pt x="496950" y="0"/>
                  </a:lnTo>
                  <a:close/>
                </a:path>
              </a:pathLst>
            </a:custGeom>
            <a:solidFill>
              <a:srgbClr val="CC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6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grpSp>
        <p:nvGrpSpPr>
          <p:cNvPr id="25" name="object 2"/>
          <p:cNvGrpSpPr/>
          <p:nvPr/>
        </p:nvGrpSpPr>
        <p:grpSpPr>
          <a:xfrm>
            <a:off x="581434" y="1765577"/>
            <a:ext cx="15090366" cy="1646460"/>
            <a:chOff x="2574498" y="2223415"/>
            <a:chExt cx="7219841" cy="462280"/>
          </a:xfrm>
        </p:grpSpPr>
        <p:sp>
          <p:nvSpPr>
            <p:cNvPr id="26" name="object 3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  <a:lnTo>
                    <a:pt x="496950" y="0"/>
                  </a:lnTo>
                  <a:close/>
                </a:path>
              </a:pathLst>
            </a:custGeom>
            <a:solidFill>
              <a:srgbClr val="CC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5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6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Прямоугольник 55"/>
          <p:cNvSpPr/>
          <p:nvPr/>
        </p:nvSpPr>
        <p:spPr>
          <a:xfrm>
            <a:off x="1755525" y="1796586"/>
            <a:ext cx="137347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1. </a:t>
            </a:r>
            <a:r>
              <a:rPr lang="ru-RU" altLang="ru-RU" sz="2000" dirty="0" smtClean="0">
                <a:solidFill>
                  <a:srgbClr val="594F8C"/>
                </a:solidFill>
                <a:cs typeface="Arial" panose="020B0604020202020204" pitchFamily="34" charset="0"/>
              </a:rPr>
              <a:t>Поздний срок подачи заявления на финансовое обеспечение предупредительных мер, что в свою очередь исключает возможность  повторной подачи заявления, при наличии причины для отказа (например, задолженность в текущем периоде).</a:t>
            </a:r>
            <a:endParaRPr lang="ru-RU" altLang="ru-RU" sz="2000" b="1" dirty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271463" indent="-271463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Рекомендовать</a:t>
            </a:r>
            <a:r>
              <a:rPr lang="en-US" altLang="ru-RU" sz="20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: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Страхователям подавать заявления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о финансовом обеспечении предупредительных мер заблаговременно, ранее крайнего срока подачи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заявлений</a:t>
            </a:r>
            <a:r>
              <a:rPr lang="ru-RU" altLang="ru-RU" sz="2000" dirty="0" smtClean="0">
                <a:solidFill>
                  <a:srgbClr val="58595B"/>
                </a:solidFill>
                <a:cs typeface="Arial" panose="020B0604020202020204" pitchFamily="34" charset="0"/>
              </a:rPr>
              <a:t>. </a:t>
            </a:r>
            <a:endParaRPr lang="ru-RU" b="1" i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761017" y="3522116"/>
            <a:ext cx="1373478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2. </a:t>
            </a:r>
            <a:r>
              <a:rPr lang="ru-RU" altLang="ru-RU" sz="2000" dirty="0" smtClean="0">
                <a:solidFill>
                  <a:srgbClr val="594F8C"/>
                </a:solidFill>
                <a:cs typeface="Arial" panose="020B0604020202020204" pitchFamily="34" charset="0"/>
              </a:rPr>
              <a:t>Не все страхователи подают заявления в электронном виде через Единый портал государственных услуг (ЕПГУ).</a:t>
            </a:r>
            <a:endParaRPr lang="ru-RU" altLang="ru-RU" sz="2000" b="1" dirty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271463" indent="-271463" algn="just"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Рекомендовать: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Способ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подачи заявления через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ЕПГУ,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как наиболее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целесообразный (дает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возможность отслеживать процесс рассмотрения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заявления с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момента их подачи и до момента получения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решения в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личном кабинете ЕПГУ,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сокращает затраты на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отправку и печать копий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документов.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indent="360363"/>
            <a:endParaRPr lang="ru-RU" sz="1900" b="1" i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85188" y="5228948"/>
            <a:ext cx="15080399" cy="2314852"/>
            <a:chOff x="1505355" y="6485616"/>
            <a:chExt cx="13628584" cy="2401672"/>
          </a:xfrm>
        </p:grpSpPr>
        <p:grpSp>
          <p:nvGrpSpPr>
            <p:cNvPr id="51" name="object 2"/>
            <p:cNvGrpSpPr/>
            <p:nvPr/>
          </p:nvGrpSpPr>
          <p:grpSpPr>
            <a:xfrm>
              <a:off x="1505355" y="6485616"/>
              <a:ext cx="13628584" cy="2401672"/>
              <a:chOff x="2574498" y="2223415"/>
              <a:chExt cx="7219841" cy="543220"/>
            </a:xfrm>
          </p:grpSpPr>
          <p:sp>
            <p:nvSpPr>
              <p:cNvPr id="52" name="object 3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  <a:lnTo>
                      <a:pt x="496950" y="0"/>
                    </a:lnTo>
                    <a:close/>
                  </a:path>
                </a:pathLst>
              </a:custGeom>
              <a:solidFill>
                <a:srgbClr val="CCDDE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4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5"/>
              <p:cNvSpPr/>
              <p:nvPr/>
            </p:nvSpPr>
            <p:spPr>
              <a:xfrm>
                <a:off x="2728694" y="2223415"/>
                <a:ext cx="7065645" cy="54322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6"/>
              <p:cNvSpPr/>
              <p:nvPr/>
            </p:nvSpPr>
            <p:spPr>
              <a:xfrm>
                <a:off x="2728694" y="2223415"/>
                <a:ext cx="706564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>
              <a:off x="2565400" y="6553200"/>
              <a:ext cx="12412910" cy="2011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1463" indent="-271463" algn="just"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 smtClean="0">
                  <a:solidFill>
                    <a:srgbClr val="594F8C"/>
                  </a:solidFill>
                  <a:cs typeface="Arial" panose="020B0604020202020204" pitchFamily="34" charset="0"/>
                </a:rPr>
                <a:t>3.</a:t>
              </a:r>
              <a:r>
                <a:rPr lang="en-US" altLang="ru-RU" sz="2000" b="1" dirty="0">
                  <a:solidFill>
                    <a:srgbClr val="594F8C"/>
                  </a:solidFill>
                  <a:cs typeface="Arial" panose="020B0604020202020204" pitchFamily="34" charset="0"/>
                </a:rPr>
                <a:t> </a:t>
              </a:r>
              <a:r>
                <a:rPr lang="ru-RU" altLang="ru-RU" sz="2000" dirty="0">
                  <a:solidFill>
                    <a:srgbClr val="594F8C"/>
                  </a:solidFill>
                  <a:cs typeface="Arial" panose="020B0604020202020204" pitchFamily="34" charset="0"/>
                </a:rPr>
                <a:t>Использование средств на финансовое обеспечение предупредительных мер не в полном объеме (из расчета 30</a:t>
              </a:r>
              <a:r>
                <a:rPr lang="ru-RU" altLang="ru-RU" sz="2000" dirty="0" smtClean="0">
                  <a:solidFill>
                    <a:srgbClr val="594F8C"/>
                  </a:solidFill>
                  <a:cs typeface="Arial" panose="020B0604020202020204" pitchFamily="34" charset="0"/>
                </a:rPr>
                <a:t>%).</a:t>
              </a:r>
              <a:endParaRPr lang="ru-RU" altLang="ru-RU" sz="2000" b="1" dirty="0">
                <a:solidFill>
                  <a:srgbClr val="594F8C"/>
                </a:solidFill>
                <a:cs typeface="Arial" panose="020B0604020202020204" pitchFamily="34" charset="0"/>
              </a:endParaRPr>
            </a:p>
            <a:p>
              <a:pPr marL="271463" indent="-271463" algn="just">
                <a:buClr>
                  <a:srgbClr val="00206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 smtClean="0">
                  <a:solidFill>
                    <a:srgbClr val="58595B"/>
                  </a:solidFill>
                  <a:cs typeface="Arial" panose="020B0604020202020204" pitchFamily="34" charset="0"/>
                </a:rPr>
                <a:t>Рекомендовать: </a:t>
              </a:r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Использовать </a:t>
              </a:r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возможность финансирования предупредительных мер по сокращению производственного травматизма и профессиональной заболеваемости за счет средств </a:t>
              </a:r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СФР в </a:t>
              </a:r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полном объеме, в том числе направлять средства на санаторно-курортное лечение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 Российской Федерации</a:t>
              </a:r>
              <a:r>
                <a:rPr lang="ru-RU" alt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. </a:t>
              </a:r>
              <a:endPara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577183" y="7391159"/>
            <a:ext cx="15084153" cy="1437080"/>
            <a:chOff x="1501963" y="6477673"/>
            <a:chExt cx="13634783" cy="2060667"/>
          </a:xfrm>
        </p:grpSpPr>
        <p:grpSp>
          <p:nvGrpSpPr>
            <p:cNvPr id="60" name="object 2"/>
            <p:cNvGrpSpPr/>
            <p:nvPr/>
          </p:nvGrpSpPr>
          <p:grpSpPr>
            <a:xfrm>
              <a:off x="1501963" y="6477673"/>
              <a:ext cx="13634783" cy="2060667"/>
              <a:chOff x="2572701" y="2221618"/>
              <a:chExt cx="7223125" cy="466090"/>
            </a:xfrm>
          </p:grpSpPr>
          <p:sp>
            <p:nvSpPr>
              <p:cNvPr id="62" name="object 3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  <a:lnTo>
                      <a:pt x="496950" y="0"/>
                    </a:lnTo>
                    <a:close/>
                  </a:path>
                </a:pathLst>
              </a:custGeom>
              <a:solidFill>
                <a:srgbClr val="CCDDE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4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5"/>
              <p:cNvSpPr/>
              <p:nvPr/>
            </p:nvSpPr>
            <p:spPr>
              <a:xfrm>
                <a:off x="2728694" y="2223415"/>
                <a:ext cx="706564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6"/>
              <p:cNvSpPr/>
              <p:nvPr/>
            </p:nvSpPr>
            <p:spPr>
              <a:xfrm>
                <a:off x="2728694" y="2223415"/>
                <a:ext cx="706564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1" name="Прямоугольник 60"/>
            <p:cNvSpPr/>
            <p:nvPr/>
          </p:nvSpPr>
          <p:spPr>
            <a:xfrm>
              <a:off x="2565400" y="6553198"/>
              <a:ext cx="12412910" cy="1897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1463" indent="-271463" algn="just"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 smtClean="0">
                  <a:solidFill>
                    <a:srgbClr val="594F8C"/>
                  </a:solidFill>
                  <a:cs typeface="Arial" panose="020B0604020202020204" pitchFamily="34" charset="0"/>
                </a:rPr>
                <a:t>4. </a:t>
              </a:r>
              <a:r>
                <a:rPr lang="ru-RU" altLang="ru-RU" sz="2000" dirty="0" smtClean="0">
                  <a:solidFill>
                    <a:srgbClr val="594F8C"/>
                  </a:solidFill>
                  <a:cs typeface="Arial" panose="020B0604020202020204" pitchFamily="34" charset="0"/>
                </a:rPr>
                <a:t>Не полное освоение выделенных страхователям бюджетных ассигнований в текущем году.</a:t>
              </a:r>
              <a:endParaRPr lang="ru-RU" altLang="ru-RU" sz="2000" b="1" dirty="0">
                <a:solidFill>
                  <a:srgbClr val="594F8C"/>
                </a:solidFill>
                <a:cs typeface="Arial" panose="020B0604020202020204" pitchFamily="34" charset="0"/>
              </a:endParaRPr>
            </a:p>
            <a:p>
              <a:pPr marL="271463" indent="-271463" algn="just">
                <a:buClr>
                  <a:srgbClr val="00206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 smtClean="0">
                  <a:solidFill>
                    <a:srgbClr val="58595B"/>
                  </a:solidFill>
                  <a:cs typeface="Arial" panose="020B0604020202020204" pitchFamily="34" charset="0"/>
                </a:rPr>
                <a:t>Рекомендовать: </a:t>
              </a:r>
              <a:r>
                <a:rPr lang="ru-RU" alt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Страхователям необходимо осуществлять контроль в течении года за проводимыми мероприятиями, своевременно проводить корректировку плана в пределах разрешенной суммы финансового обеспечения (например, включение в план других проводимых в организации мероприятий).</a:t>
              </a:r>
              <a:endPara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4389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11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Сложности, возникающие при реализации финансового обеспечения предупредительных мер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46" name="object 2"/>
          <p:cNvGrpSpPr/>
          <p:nvPr/>
        </p:nvGrpSpPr>
        <p:grpSpPr>
          <a:xfrm>
            <a:off x="637380" y="4619412"/>
            <a:ext cx="15090365" cy="1652462"/>
            <a:chOff x="2572701" y="2221618"/>
            <a:chExt cx="7223125" cy="466090"/>
          </a:xfrm>
        </p:grpSpPr>
        <p:sp>
          <p:nvSpPr>
            <p:cNvPr id="47" name="object 3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  <a:lnTo>
                    <a:pt x="496950" y="0"/>
                  </a:lnTo>
                  <a:close/>
                </a:path>
              </a:pathLst>
            </a:custGeom>
            <a:solidFill>
              <a:srgbClr val="CCDD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6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grpSp>
        <p:nvGrpSpPr>
          <p:cNvPr id="25" name="object 2"/>
          <p:cNvGrpSpPr/>
          <p:nvPr/>
        </p:nvGrpSpPr>
        <p:grpSpPr>
          <a:xfrm>
            <a:off x="637380" y="2327810"/>
            <a:ext cx="15090366" cy="1646460"/>
            <a:chOff x="2574498" y="2223415"/>
            <a:chExt cx="7219841" cy="462280"/>
          </a:xfrm>
        </p:grpSpPr>
        <p:sp>
          <p:nvSpPr>
            <p:cNvPr id="26" name="object 3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  <a:lnTo>
                    <a:pt x="496950" y="0"/>
                  </a:lnTo>
                  <a:close/>
                </a:path>
              </a:pathLst>
            </a:custGeom>
            <a:solidFill>
              <a:srgbClr val="CCDDE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object 4"/>
            <p:cNvSpPr/>
            <p:nvPr/>
          </p:nvSpPr>
          <p:spPr>
            <a:xfrm>
              <a:off x="2574498" y="2223415"/>
              <a:ext cx="497205" cy="462280"/>
            </a:xfrm>
            <a:custGeom>
              <a:avLst/>
              <a:gdLst/>
              <a:ahLst/>
              <a:cxnLst/>
              <a:rect l="l" t="t" r="r" b="b"/>
              <a:pathLst>
                <a:path w="497205" h="462280">
                  <a:moveTo>
                    <a:pt x="496950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174955" y="461911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object 5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object 6"/>
            <p:cNvSpPr/>
            <p:nvPr/>
          </p:nvSpPr>
          <p:spPr>
            <a:xfrm>
              <a:off x="2728694" y="2223415"/>
              <a:ext cx="7065645" cy="462280"/>
            </a:xfrm>
            <a:custGeom>
              <a:avLst/>
              <a:gdLst/>
              <a:ahLst/>
              <a:cxnLst/>
              <a:rect l="l" t="t" r="r" b="b"/>
              <a:pathLst>
                <a:path w="7065645" h="462280">
                  <a:moveTo>
                    <a:pt x="6992353" y="0"/>
                  </a:moveTo>
                  <a:lnTo>
                    <a:pt x="323443" y="0"/>
                  </a:lnTo>
                  <a:lnTo>
                    <a:pt x="0" y="461911"/>
                  </a:lnTo>
                  <a:lnTo>
                    <a:pt x="6992353" y="461911"/>
                  </a:lnTo>
                  <a:lnTo>
                    <a:pt x="7020664" y="456195"/>
                  </a:lnTo>
                  <a:lnTo>
                    <a:pt x="7043783" y="440605"/>
                  </a:lnTo>
                  <a:lnTo>
                    <a:pt x="7059370" y="417479"/>
                  </a:lnTo>
                  <a:lnTo>
                    <a:pt x="7065086" y="389153"/>
                  </a:lnTo>
                  <a:lnTo>
                    <a:pt x="7065086" y="72745"/>
                  </a:lnTo>
                  <a:lnTo>
                    <a:pt x="7059370" y="44426"/>
                  </a:lnTo>
                  <a:lnTo>
                    <a:pt x="7043783" y="21304"/>
                  </a:lnTo>
                  <a:lnTo>
                    <a:pt x="7020664" y="5715"/>
                  </a:lnTo>
                  <a:lnTo>
                    <a:pt x="6992353" y="0"/>
                  </a:lnTo>
                </a:path>
              </a:pathLst>
            </a:custGeom>
            <a:ln w="3594">
              <a:solidFill>
                <a:srgbClr val="61606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6" name="Прямоугольник 55"/>
          <p:cNvSpPr/>
          <p:nvPr/>
        </p:nvSpPr>
        <p:spPr>
          <a:xfrm>
            <a:off x="1553245" y="2436752"/>
            <a:ext cx="137347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5. </a:t>
            </a:r>
            <a:r>
              <a:rPr lang="ru-RU" altLang="ru-RU" sz="2000" dirty="0">
                <a:solidFill>
                  <a:srgbClr val="594F8C"/>
                </a:solidFill>
                <a:cs typeface="Arial" panose="020B0604020202020204" pitchFamily="34" charset="0"/>
              </a:rPr>
              <a:t>Страхователи, у которых произошли несчастные случаи на производстве не обращаются за финансовым обеспечением предупредительных мер 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>
                <a:solidFill>
                  <a:srgbClr val="58595B"/>
                </a:solidFill>
                <a:cs typeface="Arial" panose="020B0604020202020204" pitchFamily="34" charset="0"/>
              </a:rPr>
              <a:t>Рекомендовать: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Страхователям подавать заявления о финансовом обеспечении предупредительных мер для профилактики производственного травматизма и профессиональных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заболеваний.</a:t>
            </a:r>
            <a:endParaRPr lang="ru-RU" sz="2000" b="1" i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613717" y="4593826"/>
            <a:ext cx="137347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6. </a:t>
            </a:r>
            <a:r>
              <a:rPr lang="ru-RU" altLang="ru-RU" sz="2000" dirty="0">
                <a:solidFill>
                  <a:srgbClr val="594F8C"/>
                </a:solidFill>
                <a:cs typeface="Arial" panose="020B0604020202020204" pitchFamily="34" charset="0"/>
              </a:rPr>
              <a:t>Страхователи подают заявления на возмещение расходов после завершения всех мероприятий, отраженных в плане финансирования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2000" b="1" dirty="0">
                <a:solidFill>
                  <a:srgbClr val="58595B"/>
                </a:solidFill>
                <a:cs typeface="Arial" panose="020B0604020202020204" pitchFamily="34" charset="0"/>
              </a:rPr>
              <a:t>Рекомендовать:</a:t>
            </a:r>
            <a:r>
              <a:rPr lang="ru-RU" altLang="ru-RU" sz="2000" dirty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Подавать заявления на возмещение расходов после выполнения хотя бы одного мероприятия из плана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а также входе выполнения мероприятия, </a:t>
            </a:r>
            <a:r>
              <a:rPr lang="ru-RU" alt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что позволит пополнять оборотные средства работодателя в течении всего периода реализации заявленных </a:t>
            </a:r>
            <a:r>
              <a:rPr lang="ru-RU" alt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мероприятий. </a:t>
            </a:r>
            <a:endParaRPr lang="ru-RU" altLang="ru-RU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59320" y="6773081"/>
            <a:ext cx="15087258" cy="1711851"/>
            <a:chOff x="1501963" y="6477673"/>
            <a:chExt cx="13634783" cy="2060667"/>
          </a:xfrm>
        </p:grpSpPr>
        <p:grpSp>
          <p:nvGrpSpPr>
            <p:cNvPr id="51" name="object 2"/>
            <p:cNvGrpSpPr/>
            <p:nvPr/>
          </p:nvGrpSpPr>
          <p:grpSpPr>
            <a:xfrm>
              <a:off x="1501963" y="6477673"/>
              <a:ext cx="13634783" cy="2060667"/>
              <a:chOff x="2572701" y="2221618"/>
              <a:chExt cx="7223125" cy="466090"/>
            </a:xfrm>
          </p:grpSpPr>
          <p:sp>
            <p:nvSpPr>
              <p:cNvPr id="52" name="object 3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  <a:lnTo>
                      <a:pt x="496950" y="0"/>
                    </a:lnTo>
                    <a:close/>
                  </a:path>
                </a:pathLst>
              </a:custGeom>
              <a:solidFill>
                <a:srgbClr val="CCDDE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4"/>
              <p:cNvSpPr/>
              <p:nvPr/>
            </p:nvSpPr>
            <p:spPr>
              <a:xfrm>
                <a:off x="2574498" y="2223415"/>
                <a:ext cx="49720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497205" h="462280">
                    <a:moveTo>
                      <a:pt x="496950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174955" y="461911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5"/>
              <p:cNvSpPr/>
              <p:nvPr/>
            </p:nvSpPr>
            <p:spPr>
              <a:xfrm>
                <a:off x="2728694" y="2223415"/>
                <a:ext cx="706564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6"/>
              <p:cNvSpPr/>
              <p:nvPr/>
            </p:nvSpPr>
            <p:spPr>
              <a:xfrm>
                <a:off x="2728694" y="2223415"/>
                <a:ext cx="7065645" cy="462280"/>
              </a:xfrm>
              <a:custGeom>
                <a:avLst/>
                <a:gdLst/>
                <a:ahLst/>
                <a:cxnLst/>
                <a:rect l="l" t="t" r="r" b="b"/>
                <a:pathLst>
                  <a:path w="7065645" h="462280">
                    <a:moveTo>
                      <a:pt x="6992353" y="0"/>
                    </a:moveTo>
                    <a:lnTo>
                      <a:pt x="323443" y="0"/>
                    </a:lnTo>
                    <a:lnTo>
                      <a:pt x="0" y="461911"/>
                    </a:lnTo>
                    <a:lnTo>
                      <a:pt x="6992353" y="461911"/>
                    </a:lnTo>
                    <a:lnTo>
                      <a:pt x="7020664" y="456195"/>
                    </a:lnTo>
                    <a:lnTo>
                      <a:pt x="7043783" y="440605"/>
                    </a:lnTo>
                    <a:lnTo>
                      <a:pt x="7059370" y="417479"/>
                    </a:lnTo>
                    <a:lnTo>
                      <a:pt x="7065086" y="389153"/>
                    </a:lnTo>
                    <a:lnTo>
                      <a:pt x="7065086" y="72745"/>
                    </a:lnTo>
                    <a:lnTo>
                      <a:pt x="7059370" y="44426"/>
                    </a:lnTo>
                    <a:lnTo>
                      <a:pt x="7043783" y="21304"/>
                    </a:lnTo>
                    <a:lnTo>
                      <a:pt x="7020664" y="5715"/>
                    </a:lnTo>
                    <a:lnTo>
                      <a:pt x="6992353" y="0"/>
                    </a:lnTo>
                  </a:path>
                </a:pathLst>
              </a:custGeom>
              <a:ln w="3594">
                <a:solidFill>
                  <a:srgbClr val="61606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>
              <a:off x="2477364" y="6668481"/>
              <a:ext cx="12412910" cy="1593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1463" indent="-271463" algn="just"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 smtClean="0">
                  <a:solidFill>
                    <a:srgbClr val="594F8C"/>
                  </a:solidFill>
                  <a:cs typeface="Arial" panose="020B0604020202020204" pitchFamily="34" charset="0"/>
                </a:rPr>
                <a:t>7. </a:t>
              </a:r>
              <a:r>
                <a:rPr lang="ru-RU" altLang="ru-RU" sz="2000" dirty="0">
                  <a:solidFill>
                    <a:srgbClr val="594F8C"/>
                  </a:solidFill>
                  <a:cs typeface="Arial" panose="020B0604020202020204" pitchFamily="34" charset="0"/>
                </a:rPr>
                <a:t>Страхователи не своевременно информируют, либо не информируют Отделение об отказе в освоении выделенных им средств </a:t>
              </a:r>
            </a:p>
            <a:p>
              <a:pPr marL="271463" indent="-271463" algn="just">
                <a:buSzPct val="100000"/>
                <a:buFont typeface="Arial" panose="020B0604020202020204" pitchFamily="34" charset="0"/>
                <a:buChar char="•"/>
              </a:pPr>
              <a:r>
                <a:rPr lang="ru-RU" altLang="ru-RU" sz="2000" b="1" dirty="0">
                  <a:solidFill>
                    <a:srgbClr val="58595B"/>
                  </a:solidFill>
                  <a:cs typeface="Arial" panose="020B0604020202020204" pitchFamily="34" charset="0"/>
                </a:rPr>
                <a:t>Рекомендовать: </a:t>
              </a:r>
              <a:r>
                <a:rPr lang="ru-RU" alt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Незамедлительно информировать Отделение об отказе в использовании, выделенных средств, для осуществления своевременного перераспределения средств другим </a:t>
              </a:r>
              <a:r>
                <a:rPr lang="ru-RU" alt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rPr>
                <a:t>страхователям.</a:t>
              </a:r>
              <a:endPara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145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" y="-1194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6868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12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5" name="object 31"/>
          <p:cNvSpPr txBox="1">
            <a:spLocks/>
          </p:cNvSpPr>
          <p:nvPr/>
        </p:nvSpPr>
        <p:spPr>
          <a:xfrm>
            <a:off x="1409597" y="360278"/>
            <a:ext cx="136123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Контактная информация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3571" y="1993003"/>
            <a:ext cx="148278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algn="just"/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Отделение Фонда пенсионного и социального страхования Российской Федерации по Самарской области (ОСФР по Самарской области) </a:t>
            </a:r>
            <a:r>
              <a:rPr lang="en-US" sz="2400" b="1" dirty="0" smtClean="0">
                <a:solidFill>
                  <a:srgbClr val="594F8C"/>
                </a:solidFill>
                <a:cs typeface="Arial" panose="020B0604020202020204" pitchFamily="34" charset="0"/>
                <a:hlinkClick r:id="rId14"/>
              </a:rPr>
              <a:t>https</a:t>
            </a:r>
            <a:r>
              <a:rPr lang="en-US" sz="2400" b="1" dirty="0">
                <a:solidFill>
                  <a:srgbClr val="594F8C"/>
                </a:solidFill>
                <a:cs typeface="Arial" panose="020B0604020202020204" pitchFamily="34" charset="0"/>
                <a:hlinkClick r:id="rId14"/>
              </a:rPr>
              <a:t>://sfr.gov.ru/branches/samara/info/~0/16088</a:t>
            </a:r>
            <a:r>
              <a:rPr lang="ru-RU" sz="2400" b="1" dirty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</a:p>
          <a:p>
            <a:pPr indent="360363" algn="just">
              <a:spcBef>
                <a:spcPts val="1200"/>
              </a:spcBef>
            </a:pPr>
            <a:r>
              <a:rPr lang="ru-RU" alt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443041, г. Самара, ул. Садовая, д. 175</a:t>
            </a:r>
            <a:endParaRPr lang="ru-RU" sz="2400" b="1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Управление организации страхования профессиональных рисков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Отдел организации страхования профессиональных рисков 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Единый телефон для Самарской области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(846) 200-12-00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.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Добавочные номера: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3510, 3511, 3512, 3515, 3516,</a:t>
            </a:r>
            <a:r>
              <a:rPr lang="ru-RU" sz="2400" b="1" dirty="0" smtClean="0">
                <a:solidFill>
                  <a:srgbClr val="616061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 </a:t>
            </a: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3520, 3521, 3523, 3524, 3525</a:t>
            </a:r>
            <a:r>
              <a:rPr lang="ru-RU" sz="2400" b="1" dirty="0" smtClean="0">
                <a:solidFill>
                  <a:srgbClr val="58595B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3517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(Сызрань);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3518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(Тольятти);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3522</a:t>
            </a:r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(Новокуйбышевск)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Электронная почта: </a:t>
            </a:r>
            <a:r>
              <a:rPr lang="en-US" sz="2400" b="1" dirty="0" smtClean="0">
                <a:solidFill>
                  <a:srgbClr val="616061"/>
                </a:solidFill>
                <a:cs typeface="Arial" panose="020B0604020202020204" pitchFamily="34" charset="0"/>
                <a:hlinkClick r:id="rId15"/>
              </a:rPr>
              <a:t>ospr@63.sfr.gov.ru</a:t>
            </a:r>
            <a:r>
              <a:rPr lang="en-US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(запрос расчета суммы ФОПМ и т.д.)</a:t>
            </a:r>
          </a:p>
          <a:p>
            <a:pPr indent="360363" algn="just"/>
            <a:endParaRPr lang="ru-RU" sz="2400" b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8157" y="4100699"/>
            <a:ext cx="4571685" cy="457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" y="-1194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6868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13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25" name="object 2"/>
          <p:cNvSpPr txBox="1">
            <a:spLocks/>
          </p:cNvSpPr>
          <p:nvPr/>
        </p:nvSpPr>
        <p:spPr>
          <a:xfrm>
            <a:off x="6226493" y="3660788"/>
            <a:ext cx="5181600" cy="1669808"/>
          </a:xfrm>
          <a:prstGeom prst="rect">
            <a:avLst/>
          </a:prstGeom>
        </p:spPr>
        <p:txBody>
          <a:bodyPr vert="horz" wrap="square" lIns="0" tIns="7739" rIns="0" bIns="0" rtlCol="0" anchor="ctr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marL="42954">
              <a:spcBef>
                <a:spcPts val="61"/>
              </a:spcBef>
            </a:pPr>
            <a:r>
              <a:rPr lang="ru-RU" sz="5400" kern="0" spc="43" dirty="0" smtClean="0">
                <a:solidFill>
                  <a:srgbClr val="696A6C"/>
                </a:solidFill>
                <a:latin typeface="+mn-lt"/>
              </a:rPr>
              <a:t>СПАСИБО</a:t>
            </a:r>
            <a:r>
              <a:rPr lang="ru-RU" sz="5400" kern="0" spc="94" dirty="0" smtClean="0">
                <a:solidFill>
                  <a:srgbClr val="696A6C"/>
                </a:solidFill>
                <a:latin typeface="+mn-lt"/>
              </a:rPr>
              <a:t> </a:t>
            </a:r>
            <a:r>
              <a:rPr lang="ru-RU" sz="5400" kern="0" spc="40" dirty="0" smtClean="0">
                <a:solidFill>
                  <a:srgbClr val="696A6C"/>
                </a:solidFill>
                <a:latin typeface="+mn-lt"/>
              </a:rPr>
              <a:t>ЗА</a:t>
            </a:r>
            <a:r>
              <a:rPr lang="ru-RU" sz="5400" kern="0" spc="94" dirty="0" smtClean="0">
                <a:solidFill>
                  <a:srgbClr val="696A6C"/>
                </a:solidFill>
                <a:latin typeface="+mn-lt"/>
              </a:rPr>
              <a:t> </a:t>
            </a:r>
            <a:r>
              <a:rPr lang="ru-RU" sz="5400" kern="0" spc="15" dirty="0" smtClean="0">
                <a:solidFill>
                  <a:srgbClr val="696A6C"/>
                </a:solidFill>
                <a:latin typeface="+mn-lt"/>
              </a:rPr>
              <a:t>ВНИМАНИЕ!</a:t>
            </a:r>
            <a:endParaRPr lang="ru-RU" sz="5400" kern="0" spc="15" dirty="0">
              <a:solidFill>
                <a:srgbClr val="696A6C"/>
              </a:solidFill>
              <a:latin typeface="+mn-lt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6791634" y="5562600"/>
            <a:ext cx="2784166" cy="500257"/>
          </a:xfrm>
          <a:prstGeom prst="rect">
            <a:avLst/>
          </a:prstGeom>
        </p:spPr>
        <p:txBody>
          <a:bodyPr vert="horz" wrap="square" lIns="0" tIns="7739" rIns="0" bIns="0" rtlCol="0">
            <a:spAutoFit/>
          </a:bodyPr>
          <a:lstStyle/>
          <a:p>
            <a:pPr marL="7739">
              <a:spcBef>
                <a:spcPts val="61"/>
              </a:spcBef>
            </a:pPr>
            <a:r>
              <a:rPr sz="3200" spc="-34" dirty="0">
                <a:solidFill>
                  <a:srgbClr val="594F8C"/>
                </a:solidFill>
                <a:latin typeface="Montserrat"/>
                <a:cs typeface="Montserrat"/>
              </a:rPr>
              <a:t>S</a:t>
            </a:r>
            <a:r>
              <a:rPr sz="3200" spc="-55" dirty="0">
                <a:solidFill>
                  <a:srgbClr val="594F8C"/>
                </a:solidFill>
                <a:latin typeface="Montserrat"/>
                <a:cs typeface="Montserrat"/>
              </a:rPr>
              <a:t>F</a:t>
            </a:r>
            <a:r>
              <a:rPr sz="3200" spc="3" dirty="0">
                <a:solidFill>
                  <a:srgbClr val="594F8C"/>
                </a:solidFill>
                <a:latin typeface="Montserrat"/>
                <a:cs typeface="Montserrat"/>
              </a:rPr>
              <a:t>R</a:t>
            </a:r>
            <a:r>
              <a:rPr sz="3200" spc="-52" dirty="0">
                <a:solidFill>
                  <a:srgbClr val="594F8C"/>
                </a:solidFill>
                <a:latin typeface="Montserrat"/>
                <a:cs typeface="Montserrat"/>
              </a:rPr>
              <a:t>.</a:t>
            </a:r>
            <a:r>
              <a:rPr sz="3200" spc="-37" dirty="0">
                <a:solidFill>
                  <a:srgbClr val="594F8C"/>
                </a:solidFill>
                <a:latin typeface="Montserrat"/>
                <a:cs typeface="Montserrat"/>
              </a:rPr>
              <a:t>G</a:t>
            </a:r>
            <a:r>
              <a:rPr sz="3200" spc="-64" dirty="0">
                <a:solidFill>
                  <a:srgbClr val="594F8C"/>
                </a:solidFill>
                <a:latin typeface="Montserrat"/>
                <a:cs typeface="Montserrat"/>
              </a:rPr>
              <a:t>O</a:t>
            </a:r>
            <a:r>
              <a:rPr sz="3200" spc="-140" dirty="0">
                <a:solidFill>
                  <a:srgbClr val="594F8C"/>
                </a:solidFill>
                <a:latin typeface="Montserrat"/>
                <a:cs typeface="Montserrat"/>
              </a:rPr>
              <a:t>V</a:t>
            </a:r>
            <a:r>
              <a:rPr sz="3200" spc="-6" dirty="0">
                <a:solidFill>
                  <a:srgbClr val="594F8C"/>
                </a:solidFill>
                <a:latin typeface="Montserrat"/>
                <a:cs typeface="Montserrat"/>
              </a:rPr>
              <a:t>.</a:t>
            </a:r>
            <a:r>
              <a:rPr sz="3200" spc="-40" dirty="0">
                <a:solidFill>
                  <a:srgbClr val="594F8C"/>
                </a:solidFill>
                <a:latin typeface="Montserrat"/>
                <a:cs typeface="Montserrat"/>
              </a:rPr>
              <a:t>R</a:t>
            </a:r>
            <a:r>
              <a:rPr sz="3200" dirty="0">
                <a:solidFill>
                  <a:srgbClr val="594F8C"/>
                </a:solidFill>
                <a:latin typeface="Montserrat"/>
                <a:cs typeface="Montserrat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537270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8234</TotalTime>
  <Words>1133</Words>
  <Application>Microsoft Office PowerPoint</Application>
  <PresentationFormat>Произвольный</PresentationFormat>
  <Paragraphs>126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Calibri-Light</vt:lpstr>
      <vt:lpstr>Inter Black</vt:lpstr>
      <vt:lpstr>Montserrat</vt:lpstr>
      <vt:lpstr>Montserrat-Medium</vt:lpstr>
      <vt:lpstr>Montserrat-SemiBold</vt:lpstr>
      <vt:lpstr>MyriadPro-Cond</vt:lpstr>
      <vt:lpstr>Times New Roman</vt:lpstr>
      <vt:lpstr>Wingdings</vt:lpstr>
      <vt:lpstr>Office Theme</vt:lpstr>
      <vt:lpstr>Лист</vt:lpstr>
      <vt:lpstr>Лист Microsoft Excel 97-2003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Игорь Лезин;Вдовин Дмитрий</dc:creator>
  <cp:lastModifiedBy>Лезин Игорь Владимирович</cp:lastModifiedBy>
  <cp:revision>682</cp:revision>
  <cp:lastPrinted>2026-08-21T09:46:21Z</cp:lastPrinted>
  <dcterms:created xsi:type="dcterms:W3CDTF">2023-05-03T09:25:15Z</dcterms:created>
  <dcterms:modified xsi:type="dcterms:W3CDTF">2026-08-21T11:27:35Z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</Properties>
</file>