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56" r:id="rId2"/>
    <p:sldId id="308" r:id="rId3"/>
    <p:sldId id="298" r:id="rId4"/>
    <p:sldId id="302" r:id="rId5"/>
    <p:sldId id="310" r:id="rId6"/>
    <p:sldId id="311" r:id="rId7"/>
    <p:sldId id="312" r:id="rId8"/>
    <p:sldId id="313" r:id="rId9"/>
    <p:sldId id="314" r:id="rId10"/>
    <p:sldId id="309" r:id="rId11"/>
    <p:sldId id="305" r:id="rId12"/>
    <p:sldId id="304" r:id="rId13"/>
    <p:sldId id="262" r:id="rId14"/>
    <p:sldId id="300" r:id="rId15"/>
  </p:sldIdLst>
  <p:sldSz cx="12192000" cy="6858000"/>
  <p:notesSz cx="9928225" cy="6797675"/>
  <p:embeddedFontLs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era Pro Medium" panose="00000600000000000000" pitchFamily="2" charset="0"/>
      <p:regular r:id="rId25"/>
      <p:italic r:id="rId26"/>
    </p:embeddedFont>
    <p:embeddedFont>
      <p:font typeface="Bebas Neue Book" panose="00000500000000000000" pitchFamily="2" charset="-52"/>
      <p:regular r:id="rId27"/>
    </p:embeddedFont>
    <p:embeddedFont>
      <p:font typeface="Bebas Neue Bold" panose="020B0606020202050201" pitchFamily="34" charset="-52"/>
      <p:bold r:id="rId2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7483" autoAdjust="0"/>
  </p:normalViewPr>
  <p:slideViewPr>
    <p:cSldViewPr>
      <p:cViewPr varScale="1">
        <p:scale>
          <a:sx n="114" d="100"/>
          <a:sy n="114" d="100"/>
        </p:scale>
        <p:origin x="-660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ot-media.ru/document/414291654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ot-media.ru/document/41429165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здравоохранения Российской Федерации от 20.05.2022 </a:t>
          </a:r>
          <a:r>
            <a:rPr lang="ru-RU" sz="14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400" b="1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342н (ред. от 02.07.2025)</a:t>
          </a:r>
        </a:p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прохождения обязательного психиатрического освидетельствования работниками, осуществляющими отдельные виды деятельности, его периодичности, а также видов деятельности, при осуществлении которых проводится психиатрическое освидетельствование</a:t>
          </a:r>
          <a:endParaRPr lang="ru-RU" sz="2000" b="1" i="1" dirty="0">
            <a:solidFill>
              <a:schemeClr val="accent4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B42C7680-EAFA-4315-B8CF-5A2514C2F12E}">
      <dgm:prSet/>
      <dgm:spPr/>
      <dgm:t>
        <a:bodyPr/>
        <a:lstStyle/>
        <a:p>
          <a:r>
            <a:rPr lang="ru-RU" dirty="0" smtClean="0"/>
            <a:t>- Освидетельствование сотрудника осуществляется только по направлению работодателя либо его уполномоченного представителя. Работодатель обязан направить своего работника на осмотр, если в ходе регулярных медосмотров сотрудников (проводимых согласно ст. 220 ТК РФ) обнаружены признаки психического расстройства;</a:t>
          </a:r>
        </a:p>
        <a:p>
          <a:r>
            <a:rPr lang="ru-RU" dirty="0" smtClean="0"/>
            <a:t>- Освидетельствование будет проводить комиссия врачей-психиатров, а не врачебная комиссия, как это было раньше;</a:t>
          </a:r>
        </a:p>
        <a:p>
          <a:r>
            <a:rPr lang="ru-RU" dirty="0" smtClean="0"/>
            <a:t>- Из перечня работ, требующих обязательного </a:t>
          </a:r>
          <a:r>
            <a:rPr lang="ru-RU" dirty="0" err="1" smtClean="0"/>
            <a:t>психоосвидетельствования</a:t>
          </a:r>
          <a:r>
            <a:rPr lang="ru-RU" dirty="0" smtClean="0"/>
            <a:t>, исключат деятельность с доступом к </a:t>
          </a:r>
          <a:r>
            <a:rPr lang="ru-RU" dirty="0" err="1" smtClean="0"/>
            <a:t>гостайне</a:t>
          </a:r>
          <a:r>
            <a:rPr lang="ru-RU" dirty="0" smtClean="0"/>
            <a:t>.</a:t>
          </a:r>
        </a:p>
        <a:p>
          <a:endParaRPr lang="ru-RU" dirty="0"/>
        </a:p>
      </dgm:t>
    </dgm:pt>
    <dgm:pt modelId="{7E201E3A-1B48-4040-BB31-77FD8FD8E140}" type="parTrans" cxnId="{2E1AD0EA-A8F6-41C2-8C96-74CAB663437B}">
      <dgm:prSet/>
      <dgm:spPr/>
      <dgm:t>
        <a:bodyPr/>
        <a:lstStyle/>
        <a:p>
          <a:endParaRPr lang="ru-RU"/>
        </a:p>
      </dgm:t>
    </dgm:pt>
    <dgm:pt modelId="{AC2EE451-EFEA-43B7-B987-E1C7AFB0672B}" type="sibTrans" cxnId="{2E1AD0EA-A8F6-41C2-8C96-74CAB663437B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46470" custLinFactY="-17340" custLinFactNeighborX="-75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B52BD8D-75FA-4B65-BB07-4728E55EAAB5}" type="pres">
      <dgm:prSet presAssocID="{B42C7680-EAFA-4315-B8CF-5A2514C2F12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1AD0EA-A8F6-41C2-8C96-74CAB663437B}" srcId="{347F9017-4CD2-4E06-B244-6E37E5057250}" destId="{B42C7680-EAFA-4315-B8CF-5A2514C2F12E}" srcOrd="1" destOrd="0" parTransId="{7E201E3A-1B48-4040-BB31-77FD8FD8E140}" sibTransId="{AC2EE451-EFEA-43B7-B987-E1C7AFB0672B}"/>
    <dgm:cxn modelId="{D086122B-AF31-4A84-9E73-A842585513F7}" type="presOf" srcId="{347F9017-4CD2-4E06-B244-6E37E5057250}" destId="{0A002F4F-4266-426B-BA34-FD66C09187BE}" srcOrd="0" destOrd="0" presId="urn:microsoft.com/office/officeart/2005/8/layout/vList2"/>
    <dgm:cxn modelId="{1732FCE7-F112-46ED-AF28-6B2BC8FAF7E5}" type="presOf" srcId="{0FF68845-A1C1-4FD2-8D77-5D0838D65AA3}" destId="{36B5D668-66D5-437D-8998-E557B368D72C}" srcOrd="0" destOrd="0" presId="urn:microsoft.com/office/officeart/2005/8/layout/vList2"/>
    <dgm:cxn modelId="{1800D829-677A-4BF7-9559-CEDFC794B917}" type="presOf" srcId="{B42C7680-EAFA-4315-B8CF-5A2514C2F12E}" destId="{0B52BD8D-75FA-4B65-BB07-4728E55EAAB5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2D698821-7563-47D6-9F9D-0A22E7525E41}" type="presParOf" srcId="{0A002F4F-4266-426B-BA34-FD66C09187BE}" destId="{36B5D668-66D5-437D-8998-E557B368D72C}" srcOrd="0" destOrd="0" presId="urn:microsoft.com/office/officeart/2005/8/layout/vList2"/>
    <dgm:cxn modelId="{8F368228-4DCA-46FD-A222-D7677087E2ED}" type="presParOf" srcId="{0A002F4F-4266-426B-BA34-FD66C09187BE}" destId="{684094DF-2E3B-4A9B-A077-668498A74A56}" srcOrd="1" destOrd="0" presId="urn:microsoft.com/office/officeart/2005/8/layout/vList2"/>
    <dgm:cxn modelId="{AE38A885-830F-47AC-8315-A036DC2B68B8}" type="presParOf" srcId="{0A002F4F-4266-426B-BA34-FD66C09187BE}" destId="{0B52BD8D-75FA-4B65-BB07-4728E55EAAB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2000" dirty="0" smtClean="0">
              <a:hlinkClick xmlns:r="http://schemas.openxmlformats.org/officeDocument/2006/relationships" r:id="rId1"/>
            </a:rPr>
            <a:t>Рекомендации</a:t>
          </a:r>
          <a:r>
            <a:rPr lang="ru-RU" sz="2000" dirty="0" smtClean="0"/>
            <a:t> по организации наставничества на рабочих местах (утверждены решением Российской трёхсторонней комиссией по регулированию социально-трудовых отношений, протокол от 22.04.2026 № 4пр).</a:t>
          </a:r>
          <a:endParaRPr lang="ru-RU" sz="2000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B2795EA-468C-4DE4-8D19-927E719EE84C}">
      <dgm:prSet/>
      <dgm:spPr/>
      <dgm:t>
        <a:bodyPr/>
        <a:lstStyle/>
        <a:p>
          <a:r>
            <a:rPr lang="ru-RU" b="1" dirty="0" smtClean="0"/>
            <a:t>Основное: </a:t>
          </a:r>
          <a:endParaRPr lang="ru-RU" dirty="0" smtClean="0"/>
        </a:p>
        <a:p>
          <a:r>
            <a:rPr lang="ru-RU" dirty="0" smtClean="0"/>
            <a:t>Согласно документу, наставничество — это помощь опытного работника другому сотруднику в освоении профессиональных навыков на производстве или рабочем месте. Такая работа выполняется только с письменного согласия наставника и по поручению работодателя.</a:t>
          </a:r>
        </a:p>
        <a:p>
          <a:r>
            <a:rPr lang="ru-RU" dirty="0" smtClean="0"/>
            <a:t>Поручение на выполнение функций наставника должно быть закреплено в трудовом договоре или дополнительном соглашении к нему. При этом работодатель самостоятельно определяет содержание наставничества, его формы и сроки.</a:t>
          </a:r>
        </a:p>
        <a:p>
          <a:r>
            <a:rPr lang="ru-RU" dirty="0" smtClean="0"/>
            <a:t>Рекомендации адресованы работодателям, кадровым службам, наставникам, профсоюзам, образовательным организациям, органам власти, а также некоммерческим организациям, которые занимаются развитием наставничества.</a:t>
          </a:r>
          <a:endParaRPr lang="ru-RU" dirty="0"/>
        </a:p>
      </dgm:t>
    </dgm:pt>
    <dgm:pt modelId="{D64CC750-954D-4FE3-82E2-04CA55152E6C}" type="parTrans" cxnId="{A43DF8C0-169B-4BF8-95CC-8327A32E64B5}">
      <dgm:prSet/>
      <dgm:spPr/>
      <dgm:t>
        <a:bodyPr/>
        <a:lstStyle/>
        <a:p>
          <a:endParaRPr lang="ru-RU"/>
        </a:p>
      </dgm:t>
    </dgm:pt>
    <dgm:pt modelId="{B65A6576-91C8-4155-8ADA-86861E0DB5C1}" type="sibTrans" cxnId="{A43DF8C0-169B-4BF8-95CC-8327A32E64B5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53746" custLinFactY="-13207" custLinFactNeighborX="-5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B562222-9BC3-42EB-AF3D-FCEA005DF59D}" type="pres">
      <dgm:prSet presAssocID="{0B2795EA-468C-4DE4-8D19-927E719EE84C}" presName="parentText" presStyleLbl="node1" presStyleIdx="1" presStyleCnt="2" custScaleY="105459" custLinFactY="-88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DF8C0-169B-4BF8-95CC-8327A32E64B5}" srcId="{347F9017-4CD2-4E06-B244-6E37E5057250}" destId="{0B2795EA-468C-4DE4-8D19-927E719EE84C}" srcOrd="1" destOrd="0" parTransId="{D64CC750-954D-4FE3-82E2-04CA55152E6C}" sibTransId="{B65A6576-91C8-4155-8ADA-86861E0DB5C1}"/>
    <dgm:cxn modelId="{C9048718-7AA9-49AC-94AD-012A4F43E1F9}" type="presOf" srcId="{0FF68845-A1C1-4FD2-8D77-5D0838D65AA3}" destId="{36B5D668-66D5-437D-8998-E557B368D72C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31189B81-8754-4B7C-9EF7-6C989A0C6448}" type="presOf" srcId="{347F9017-4CD2-4E06-B244-6E37E5057250}" destId="{0A002F4F-4266-426B-BA34-FD66C09187BE}" srcOrd="0" destOrd="0" presId="urn:microsoft.com/office/officeart/2005/8/layout/vList2"/>
    <dgm:cxn modelId="{1C21E9C6-8BE1-45C6-8FBD-B1527ED33487}" type="presOf" srcId="{0B2795EA-468C-4DE4-8D19-927E719EE84C}" destId="{0B562222-9BC3-42EB-AF3D-FCEA005DF59D}" srcOrd="0" destOrd="0" presId="urn:microsoft.com/office/officeart/2005/8/layout/vList2"/>
    <dgm:cxn modelId="{AC1E018E-2A10-4D87-BA27-7B64DE231087}" type="presParOf" srcId="{0A002F4F-4266-426B-BA34-FD66C09187BE}" destId="{36B5D668-66D5-437D-8998-E557B368D72C}" srcOrd="0" destOrd="0" presId="urn:microsoft.com/office/officeart/2005/8/layout/vList2"/>
    <dgm:cxn modelId="{6DFC49C9-181B-4E6B-B85D-3CC29F3CD02A}" type="presParOf" srcId="{0A002F4F-4266-426B-BA34-FD66C09187BE}" destId="{684094DF-2E3B-4A9B-A077-668498A74A56}" srcOrd="1" destOrd="0" presId="urn:microsoft.com/office/officeart/2005/8/layout/vList2"/>
    <dgm:cxn modelId="{D1AE0AFA-B7A6-4AEF-B932-402ED8076E64}" type="presParOf" srcId="{0A002F4F-4266-426B-BA34-FD66C09187BE}" destId="{0B562222-9BC3-42EB-AF3D-FCEA005DF59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С 01.01.2026 г. федеральный минимальный размер оплаты труда (МРОТ) в России составит </a:t>
          </a:r>
          <a:r>
            <a:rPr lang="ru-RU" sz="1600" b="1" dirty="0" smtClean="0"/>
            <a:t>27 093 рубля</a:t>
          </a:r>
          <a:r>
            <a:rPr lang="ru-RU" sz="1600" dirty="0" smtClean="0"/>
            <a:t>. Это на 20,7% больше, чем в 2025 году, когда МРОТ равнялся 22 440 рублям.  </a:t>
          </a:r>
        </a:p>
        <a:p>
          <a:r>
            <a:rPr lang="ru-RU" sz="1600" dirty="0" smtClean="0"/>
            <a:t>В соответствии с Региональным соглашением о минимальной заработной плате в Самарской области (подписан в 2024 году) минимальный размер оплаты труда в Самарской области составляет 28 447,65 рублей.</a:t>
          </a:r>
        </a:p>
        <a:p>
          <a:r>
            <a:rPr lang="ru-RU" sz="1600" b="1" dirty="0" smtClean="0"/>
            <a:t>МРОТ</a:t>
          </a:r>
          <a:r>
            <a:rPr lang="ru-RU" sz="1600" dirty="0" smtClean="0"/>
            <a:t> – это нижняя граница официальной заработной платы за месяц для сотрудника, который работает на полной ставке и отрабатывает месячную норму времени. Работодатель обязан платить не меньше этой суммы. Если человек трудится неполный рабочий день или по совместительству, платить можно меньше пропорционально отработанному времени.</a:t>
          </a:r>
        </a:p>
        <a:p>
          <a:r>
            <a:rPr lang="ru-RU" sz="1600" dirty="0" smtClean="0"/>
            <a:t>Увеличение МРОТ напрямую влияет на некоторые аспекты охраны труда, так как связано с компенсациями за работу в особых условиях, расчетом штрафов и другими трудовыми гарантиями.</a:t>
          </a:r>
        </a:p>
        <a:p>
          <a:r>
            <a:rPr lang="ru-RU" sz="1600" dirty="0" smtClean="0"/>
            <a:t>Таким образом, при повышении МРОТ работодатели обязаны сначала довести заработную плату работника до нового минимального уровня, а затем уже начислять доплату за работу во вредных условиях.</a:t>
          </a:r>
        </a:p>
        <a:p>
          <a:r>
            <a:rPr lang="ru-RU" sz="1400" dirty="0" smtClean="0"/>
            <a:t>К аналогичным правилам относятся и другие компенсационные выплаты, связанные с отклонениями от нормальных условий труда:</a:t>
          </a:r>
        </a:p>
        <a:p>
          <a:r>
            <a:rPr lang="ru-RU" sz="1400" dirty="0" smtClean="0"/>
            <a:t>доплаты за работу с электроустановками (не менее 10% от МРОТ);</a:t>
          </a:r>
        </a:p>
        <a:p>
          <a:r>
            <a:rPr lang="ru-RU" sz="1400" dirty="0" smtClean="0"/>
            <a:t>доплаты за работу в особых температурных условиях (от 10% до 24% от МРОТ).</a:t>
          </a:r>
          <a:endParaRPr lang="ru-RU" sz="1400" b="1" i="1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1" custScaleY="479012" custLinFactNeighborX="-97" custLinFactNeighborY="-654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F400A3-46BB-4003-ABEA-565EB7E26337}" type="presOf" srcId="{0FF68845-A1C1-4FD2-8D77-5D0838D65AA3}" destId="{36B5D668-66D5-437D-8998-E557B368D72C}" srcOrd="0" destOrd="0" presId="urn:microsoft.com/office/officeart/2005/8/layout/vList2"/>
    <dgm:cxn modelId="{EF56C8C0-93A2-44C5-9647-BAAA0BCB276C}" type="presOf" srcId="{347F9017-4CD2-4E06-B244-6E37E5057250}" destId="{0A002F4F-4266-426B-BA34-FD66C09187BE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63602700-E1CF-4A49-994A-AE934BD59406}" type="presParOf" srcId="{0A002F4F-4266-426B-BA34-FD66C09187BE}" destId="{36B5D668-66D5-437D-8998-E557B368D7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10439399" cy="148497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здравоохранения Российской Федерации от 20.05.2022 </a:t>
          </a:r>
          <a:r>
            <a:rPr lang="ru-RU" sz="1400" kern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400" b="1" kern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342н (ред. от 02.07.2025)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прохождения обязательного психиатрического освидетельствования работниками, осуществляющими отдельные виды деятельности, его периодичности, а также видов деятельности, при осуществлении которых проводится психиатрическое освидетельствование</a:t>
          </a:r>
          <a:endParaRPr lang="ru-RU" sz="2000" b="1" i="1" kern="1200" dirty="0">
            <a:solidFill>
              <a:schemeClr val="accent4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491" y="72491"/>
        <a:ext cx="10294417" cy="1339995"/>
      </dsp:txXfrm>
    </dsp:sp>
    <dsp:sp modelId="{0B52BD8D-75FA-4B65-BB07-4728E55EAAB5}">
      <dsp:nvSpPr>
        <dsp:cNvPr id="0" name=""/>
        <dsp:cNvSpPr/>
      </dsp:nvSpPr>
      <dsp:spPr>
        <a:xfrm>
          <a:off x="0" y="1610467"/>
          <a:ext cx="10439399" cy="3195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- Освидетельствование сотрудника осуществляется только по направлению работодателя либо его уполномоченного представителя. Работодатель обязан направить своего работника на осмотр, если в ходе регулярных медосмотров сотрудников (проводимых согласно ст. 220 ТК РФ) обнаружены признаки психического расстройства;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- Освидетельствование будет проводить комиссия врачей-психиатров, а не врачебная комиссия, как это было раньше;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- Из перечня работ, требующих обязательного </a:t>
          </a:r>
          <a:r>
            <a:rPr lang="ru-RU" sz="1900" kern="1200" dirty="0" err="1" smtClean="0"/>
            <a:t>психоосвидетельствования</a:t>
          </a:r>
          <a:r>
            <a:rPr lang="ru-RU" sz="1900" kern="1200" dirty="0" smtClean="0"/>
            <a:t>, исключат деятельность с доступом к </a:t>
          </a:r>
          <a:r>
            <a:rPr lang="ru-RU" sz="1900" kern="1200" dirty="0" err="1" smtClean="0"/>
            <a:t>гостайне</a:t>
          </a:r>
          <a:r>
            <a:rPr lang="ru-RU" sz="1900" kern="1200" dirty="0" smtClean="0"/>
            <a:t>.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155994" y="1766461"/>
        <a:ext cx="10127411" cy="28835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9545134" cy="1485606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hlinkClick xmlns:r="http://schemas.openxmlformats.org/officeDocument/2006/relationships" r:id="rId1"/>
            </a:rPr>
            <a:t>Рекомендации</a:t>
          </a:r>
          <a:r>
            <a:rPr lang="ru-RU" sz="2000" kern="1200" dirty="0" smtClean="0"/>
            <a:t> по организации наставничества на рабочих местах (утверждены решением Российской трёхсторонней комиссией по регулированию социально-трудовых отношений, протокол от 22.04.2026 № 4пр).</a:t>
          </a:r>
          <a:endParaRPr lang="ru-RU" sz="2000" kern="1200" dirty="0"/>
        </a:p>
      </dsp:txBody>
      <dsp:txXfrm>
        <a:off x="72521" y="72521"/>
        <a:ext cx="9400092" cy="1340564"/>
      </dsp:txXfrm>
    </dsp:sp>
    <dsp:sp modelId="{0B562222-9BC3-42EB-AF3D-FCEA005DF59D}">
      <dsp:nvSpPr>
        <dsp:cNvPr id="0" name=""/>
        <dsp:cNvSpPr/>
      </dsp:nvSpPr>
      <dsp:spPr>
        <a:xfrm>
          <a:off x="0" y="1563220"/>
          <a:ext cx="9545134" cy="29150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Основное: </a:t>
          </a:r>
          <a:endParaRPr lang="ru-RU" sz="1500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Согласно документу, наставничество — это помощь опытного работника другому сотруднику в освоении профессиональных навыков на производстве или рабочем месте. Такая работа выполняется только с письменного согласия наставника и по поручению работодателя.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Поручение на выполнение функций наставника должно быть закреплено в трудовом договоре или дополнительном соглашении к нему. При этом работодатель самостоятельно определяет содержание наставничества, его формы и сроки.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Рекомендации адресованы работодателям, кадровым службам, наставникам, профсоюзам, образовательным организациям, органам власти, а также некоммерческим организациям, которые занимаются развитием наставничества.</a:t>
          </a:r>
          <a:endParaRPr lang="ru-RU" sz="1500" kern="1200" dirty="0"/>
        </a:p>
      </dsp:txBody>
      <dsp:txXfrm>
        <a:off x="142299" y="1705519"/>
        <a:ext cx="9260536" cy="26304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10439400" cy="4703132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 01.01.2026 г. федеральный минимальный размер оплаты труда (МРОТ) в России составит </a:t>
          </a:r>
          <a:r>
            <a:rPr lang="ru-RU" sz="1600" b="1" kern="1200" dirty="0" smtClean="0"/>
            <a:t>27 093 рубля</a:t>
          </a:r>
          <a:r>
            <a:rPr lang="ru-RU" sz="1600" kern="1200" dirty="0" smtClean="0"/>
            <a:t>. Это на 20,7% больше, чем в 2025 году, когда МРОТ равнялся 22 440 рублям. 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соответствии с Региональным соглашением о минимальной заработной плате в Самарской области (подписан в 2024 году) минимальный размер оплаты труда в Самарской области составляет 28 447,65 рублей.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МРОТ</a:t>
          </a:r>
          <a:r>
            <a:rPr lang="ru-RU" sz="1600" kern="1200" dirty="0" smtClean="0"/>
            <a:t> – это нижняя граница официальной заработной платы за месяц для сотрудника, который работает на полной ставке и отрабатывает месячную норму времени. Работодатель обязан платить не меньше этой суммы. Если человек трудится неполный рабочий день или по совместительству, платить можно меньше пропорционально отработанному времени.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Увеличение МРОТ напрямую влияет на некоторые аспекты охраны труда, так как связано с компенсациями за работу в особых условиях, расчетом штрафов и другими трудовыми гарантиями.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Таким образом, при повышении МРОТ работодатели обязаны сначала довести заработную плату работника до нового минимального уровня, а затем уже начислять доплату за работу во вредных условиях.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 аналогичным правилам относятся и другие компенсационные выплаты, связанные с отклонениями от нормальных условий труда: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доплаты за работу с электроустановками (не менее 10% от МРОТ);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доплаты за работу в особых температурных условиях (от 10% до 24% от МРОТ).</a:t>
          </a:r>
          <a:endParaRPr lang="ru-RU" sz="1400" b="1" i="1" kern="1200" dirty="0"/>
        </a:p>
      </dsp:txBody>
      <dsp:txXfrm>
        <a:off x="229588" y="229588"/>
        <a:ext cx="9980224" cy="4243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69C270E9-159C-4E38-9F47-A2A130F5411E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07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80284" tIns="40142" rIns="80284" bIns="4014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09" y="6456218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9E6988EC-F54F-4B78-80CC-EAD7E377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4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4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215444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1785104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780998" y="6440216"/>
            <a:ext cx="159384" cy="430887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59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75" y="209425"/>
            <a:ext cx="6278880" cy="975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4748" y="1983148"/>
            <a:ext cx="5994400" cy="2470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80998" y="6440216"/>
            <a:ext cx="159384" cy="218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1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6" Type="http://schemas.openxmlformats.org/officeDocument/2006/relationships/diagramLayout" Target="../diagrams/layou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1.xml"/><Relationship Id="rId10" Type="http://schemas.openxmlformats.org/officeDocument/2006/relationships/image" Target="../media/image20.png"/><Relationship Id="rId19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6" Type="http://schemas.openxmlformats.org/officeDocument/2006/relationships/diagramLayout" Target="../diagrams/layout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2.xml"/><Relationship Id="rId10" Type="http://schemas.openxmlformats.org/officeDocument/2006/relationships/image" Target="../media/image20.png"/><Relationship Id="rId19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hyperlink" Target="https://misokmv.ru/upload/proedumisokmv_new/files/5a/79/5a7930843524f13611bbe37f626f3ae5.pdf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hyperlink" Target="https://ot-media.ru/document/414240907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x.ru/join/vYZePxp01Sbtyk_MewewlYhnX9grkHWcoabYx1WATpM" TargetMode="External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3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3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8579" y="495893"/>
            <a:ext cx="4914265" cy="5990590"/>
            <a:chOff x="7278099" y="496442"/>
            <a:chExt cx="4914265" cy="599059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3157" y="4601082"/>
            <a:ext cx="5777865" cy="1985159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lang="ru-RU" sz="1600" dirty="0" smtClean="0">
                <a:latin typeface="Bebas Neue Book"/>
                <a:cs typeface="Bebas Neue Book"/>
              </a:rPr>
              <a:t>Главный консультант департамента условий 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и охраны труда министерства труда, 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занятости и миграционной политики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Самарской области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Е.В. Гончарова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 smtClean="0">
              <a:latin typeface="Bebas Neue Book"/>
              <a:cs typeface="Bebas Neue Book"/>
            </a:endParaRPr>
          </a:p>
          <a:p>
            <a:pPr marL="18415">
              <a:lnSpc>
                <a:spcPct val="100000"/>
              </a:lnSpc>
            </a:pPr>
            <a:r>
              <a:rPr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202</a:t>
            </a:r>
            <a:r>
              <a:rPr lang="ru-RU"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6</a:t>
            </a:r>
            <a:endParaRPr sz="3000" dirty="0">
              <a:latin typeface="Bebas Neue Book"/>
              <a:cs typeface="Bebas Neue Boo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28689" y="511439"/>
            <a:ext cx="629285" cy="688340"/>
            <a:chOff x="2228689" y="511439"/>
            <a:chExt cx="629285" cy="68834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006327" y="641837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body" idx="1"/>
          </p:nvPr>
        </p:nvSpPr>
        <p:spPr>
          <a:xfrm>
            <a:off x="563626" y="1905000"/>
            <a:ext cx="7742174" cy="198067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49213" indent="0" algn="ctr" eaLnBrk="1" hangingPunct="1">
              <a:buFont typeface="Georgia" pitchFamily="18" charset="0"/>
              <a:buNone/>
            </a:pPr>
            <a:r>
              <a:rPr lang="ru-RU" altLang="ru-RU" sz="4000" dirty="0" smtClean="0"/>
              <a:t>Актуальные изменения в нормативных правовых актах по вопросам охраны труда</a:t>
            </a:r>
            <a:endParaRPr lang="ru-RU" altLang="ru-RU" sz="4000" dirty="0"/>
          </a:p>
        </p:txBody>
      </p:sp>
      <p:sp>
        <p:nvSpPr>
          <p:cNvPr id="36" name="object 36"/>
          <p:cNvSpPr/>
          <p:nvPr/>
        </p:nvSpPr>
        <p:spPr>
          <a:xfrm>
            <a:off x="589503" y="1639586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5858" y="5943600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2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Изменения в форматах статистической отчетности</a:t>
            </a:r>
          </a:p>
          <a:p>
            <a:pPr lvl="0"/>
            <a:r>
              <a:rPr lang="ru-RU" b="1" i="1" dirty="0" smtClean="0">
                <a:solidFill>
                  <a:schemeClr val="tx2"/>
                </a:solidFill>
              </a:rPr>
              <a:t>Приказ Росстата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от 22.07.2025 № 348 </a:t>
            </a:r>
          </a:p>
          <a:p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01882" y="6186601"/>
            <a:ext cx="4950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января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1117" y="1143000"/>
            <a:ext cx="8252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</a:rPr>
              <a:t>Новая форма федерального статистического наблюдения № 1-Т </a:t>
            </a:r>
            <a:r>
              <a:rPr lang="ru-RU" dirty="0" smtClean="0">
                <a:latin typeface="+mn-lt"/>
              </a:rPr>
              <a:t>(условия труда)</a:t>
            </a:r>
          </a:p>
          <a:p>
            <a:r>
              <a:rPr lang="ru-RU" dirty="0" smtClean="0">
                <a:latin typeface="+mn-lt"/>
              </a:rPr>
              <a:t>«Сведения о состоянии условий труда и компенсациях за работу с вредными и </a:t>
            </a:r>
          </a:p>
          <a:p>
            <a:r>
              <a:rPr lang="ru-RU" dirty="0" smtClean="0">
                <a:latin typeface="+mn-lt"/>
              </a:rPr>
              <a:t>(или) опасными условиями труда» </a:t>
            </a:r>
            <a:endParaRPr lang="ru-RU" dirty="0"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4734" y="2209800"/>
            <a:ext cx="9911327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Кто должен сдавать</a:t>
            </a:r>
            <a:r>
              <a:rPr lang="ru-RU" dirty="0" smtClean="0"/>
              <a:t>: средние и крупные организации, если их основной вид деятельности относится к указанным в форме отраслям. </a:t>
            </a:r>
          </a:p>
          <a:p>
            <a:pPr lvl="0"/>
            <a:r>
              <a:rPr lang="ru-RU" dirty="0" smtClean="0"/>
              <a:t>Субъекты малого предпринимательства от сдачи отчета освобождены.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53730" y="3352800"/>
            <a:ext cx="9940585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Сроки подачи</a:t>
            </a:r>
            <a:r>
              <a:rPr lang="ru-RU" dirty="0" smtClean="0"/>
              <a:t>: ежегодно с 1–</a:t>
            </a:r>
            <a:r>
              <a:rPr lang="ru-RU" dirty="0" err="1" smtClean="0"/>
              <a:t>го</a:t>
            </a:r>
            <a:r>
              <a:rPr lang="ru-RU" dirty="0" smtClean="0"/>
              <a:t> рабочего дня до 21 января. Если эта дата выпадает на выходной или праздник, срок переносится на первый рабочий день.</a:t>
            </a:r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53730" y="4419600"/>
            <a:ext cx="10019069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Что включить в отчет</a:t>
            </a:r>
            <a:r>
              <a:rPr lang="ru-RU" dirty="0" smtClean="0"/>
              <a:t>: данные о результатах специальной оценки условий труда (СОУТ), информацию о сотрудниках, которым установлены льготы и компенсации за вредные условия, сведения об обеспечении работников средствами индивидуальной защиты (СИЗ) и другие аспекты.</a:t>
            </a:r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74733" y="5638801"/>
            <a:ext cx="9998065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</a:rPr>
              <a:t>Важно!!! Штрафы за статистику ударят по карману компании. По ст. 13.19 КоАП РФ за непредставление или несвоевременную сдачу отчета, компанию оштрафуют от 20 до 70 тыс. рублей, а за повторное нарушение – от 100 до 150 тыс. рублей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04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9910" y="6576842"/>
            <a:ext cx="3579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3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Обновленные нормы переноски тяжестей вручную </a:t>
            </a:r>
            <a:r>
              <a:rPr lang="ru-RU" b="1" i="1" dirty="0">
                <a:solidFill>
                  <a:schemeClr val="tx2"/>
                </a:solidFill>
              </a:rPr>
              <a:t>работниками в возрасте до18 </a:t>
            </a:r>
            <a:r>
              <a:rPr lang="ru-RU" b="1" i="1" dirty="0" smtClean="0">
                <a:solidFill>
                  <a:schemeClr val="tx2"/>
                </a:solidFill>
              </a:rPr>
              <a:t>лет</a:t>
            </a:r>
          </a:p>
          <a:p>
            <a:pPr lvl="0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Приказ Минтруда России  от 10.06.2025 № 369н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98676" y="6186601"/>
            <a:ext cx="4953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марта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765642"/>
              </p:ext>
            </p:extLst>
          </p:nvPr>
        </p:nvGraphicFramePr>
        <p:xfrm>
          <a:off x="1069521" y="1676400"/>
          <a:ext cx="9910055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797"/>
                <a:gridCol w="1031240"/>
                <a:gridCol w="955040"/>
                <a:gridCol w="955040"/>
                <a:gridCol w="838200"/>
                <a:gridCol w="1030561"/>
                <a:gridCol w="1029881"/>
                <a:gridCol w="946575"/>
                <a:gridCol w="913721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 работы, показатели тяжести труда</a:t>
                      </a:r>
                      <a:endParaRPr lang="ru-RU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lang="ru-RU" dirty="0" smtClean="0"/>
                        <a:t>Предельно допустимая масса груза, </a:t>
                      </a:r>
                      <a:r>
                        <a:rPr lang="ru-RU" u="sng" dirty="0" smtClean="0"/>
                        <a:t>включая массу тары и упаковки (кг)</a:t>
                      </a:r>
                      <a:endParaRPr lang="ru-RU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Юноши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Девушки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r>
                        <a:rPr lang="ru-RU" baseline="0" dirty="0" smtClean="0"/>
                        <a:t>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 лет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Подъем и перемещение вручную груза постоянно в течение рабочей смены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Подъем и перемещение груза вручную в течение не более 1/3 рабочей смены:</a:t>
                      </a:r>
                      <a:endParaRPr lang="ru-RU" sz="1400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постоянно (более 2 раз в час)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 чередовании</a:t>
                      </a:r>
                      <a:r>
                        <a:rPr lang="ru-RU" sz="1400" baseline="0" dirty="0" smtClean="0"/>
                        <a:t> с другой работой (до 2 раз в час)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2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3792461965"/>
              </p:ext>
            </p:extLst>
          </p:nvPr>
        </p:nvGraphicFramePr>
        <p:xfrm>
          <a:off x="762000" y="1143000"/>
          <a:ext cx="10439399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4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Психиатрическое освидетельствование работников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98676" y="6186601"/>
            <a:ext cx="4953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марта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5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33832095"/>
              </p:ext>
            </p:extLst>
          </p:nvPr>
        </p:nvGraphicFramePr>
        <p:xfrm>
          <a:off x="762000" y="1371601"/>
          <a:ext cx="9545134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734800" y="6477000"/>
            <a:ext cx="3048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5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Утверждены рекомендации по организации наставничества в сфере труда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3223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73345" y="6479530"/>
            <a:ext cx="37421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6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Изменения в Трудовой кодекс РФ</a:t>
            </a:r>
          </a:p>
          <a:p>
            <a:r>
              <a:rPr lang="ru-RU" sz="1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(Федеральный закон от 25.05.2026 № 144-ФЗ «О внесении изменений в Трудовой кодекс Российской Федерации»):</a:t>
            </a:r>
          </a:p>
          <a:p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62600" y="6096000"/>
            <a:ext cx="6003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2026 </a:t>
            </a:r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года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66800" y="1371600"/>
            <a:ext cx="10607244" cy="464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сверхурочной работы для каждого сотрудника может быть увеличена со 120 до 240 ч в год, если это предусмотрено коллективным договором и (или) отраслевым (межотраслевым) соглашением, распространяющимся на данного работодателя. Изменение не затронет, например, тех, кто работает во вредных условиях труда 3 и 4 степеней</a:t>
            </a: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err="1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предпенсионеров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пенсионеров и сотрудников с вредными условиями труда 1 и 2 степеней можно будет привлекать к сверхурочной работе свыше 120 ч в год только с их письменного согласия. Такой труд не должен быть запрещен им по </a:t>
            </a:r>
            <a:r>
              <a:rPr lang="ru-RU" sz="1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медзаключению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общему правилу потребуется письменно ознакомить их с правом на отказ</a:t>
            </a: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оплачивать 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сверхурочную работу в пределах 120 ч будут так же, как и сейчас: первые 2 ч не менее чем в полуторном размере (исходя из размера заработной платы, установленного в соответствии с действующими у данного работодателя системами оплаты труда, включая компенсационные и стимулирующие выплаты). С 121-го часа нужно будет начислять не меньше двойного размера за каждый час. </a:t>
            </a:r>
            <a:endParaRPr lang="ru-RU" sz="1400" dirty="0" smtClean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Работники, привлекаемые к сверхурочной работе сверх 120 часов в год, при прохождении диспансеризации в порядке, предусмотренном законодательством в сфере охраны здоровья, имеют право на освобождение от работы на один рабочий день в год с сохранением за ними места работы (должности) и среднего заработка.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71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7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правила </a:t>
            </a:r>
            <a:r>
              <a:rPr lang="ru-RU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СП 2.2.4285-26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«Санитарно-эпидемиологические требования к условиям труда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Главного государственного санитарного врача РФ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.06.2026 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15</a:t>
            </a:r>
            <a:endParaRPr lang="ru-RU" sz="12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19753" y="6186601"/>
            <a:ext cx="523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сентября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82989" y="1219200"/>
            <a:ext cx="9911327" cy="1752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b="1" dirty="0"/>
          </a:p>
          <a:p>
            <a:pPr marL="342900" indent="-342900">
              <a:buAutoNum type="arabicPeriod"/>
            </a:pPr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r>
              <a:rPr 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</a:t>
            </a: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направлений нового </a:t>
            </a:r>
            <a:r>
              <a:rPr 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роизводственный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условиями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производственным зданиям, помещениям и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женщин в период беременности и кормления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санитарно-бытовые помещения.</a:t>
            </a:r>
            <a:endParaRPr lang="ru-RU" sz="16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53730" y="3124200"/>
            <a:ext cx="9940585" cy="1143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</a:t>
            </a:r>
            <a:r>
              <a:rPr lang="ru-RU" sz="1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27 видами деятельности с вредными </a:t>
            </a:r>
            <a:r>
              <a:rPr lang="ru-RU" sz="1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том числе: добыча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обогащение рудных и нерудных полезных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ископаемых; добыча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нефти и (или) газа, производство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нефтепродуктов; производство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переработка черных и цветных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металлов; </a:t>
            </a:r>
            <a:r>
              <a:rPr lang="ru-RU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окрасочные </a:t>
            </a:r>
            <a:r>
              <a:rPr lang="ru-RU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работы с применением ручных </a:t>
            </a:r>
            <a:r>
              <a:rPr lang="ru-RU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распылителей; эксплуатация </a:t>
            </a:r>
            <a:r>
              <a:rPr lang="ru-RU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грузоподъемных </a:t>
            </a:r>
            <a:r>
              <a:rPr lang="ru-RU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кранов и другие).</a:t>
            </a:r>
            <a:endParaRPr lang="ru-RU" sz="1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</a:t>
            </a: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53730" y="4419600"/>
            <a:ext cx="10019069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3. Канцерогенные факторы: новые обязанности </a:t>
            </a:r>
            <a:r>
              <a:rPr lang="ru-RU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работодателей. </a:t>
            </a: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74733" y="5638801"/>
            <a:ext cx="9998065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Чек-лист для работодателя: как подготовиться к 1 сентября 2026 года</a:t>
            </a:r>
            <a:endParaRPr lang="ru-RU" sz="1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41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8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Роспотребнадзор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опубликовал рекомендации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организации работы в жару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1117" y="1143000"/>
            <a:ext cx="74046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помещении: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 наличии кондиционера рекомендуется поддерживать температуру 24–25 °C;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 отсутствии климатического оборудования рабочий день сокращается: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▸ при 28,5 °C — на 1 час;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▸ при 29 °C — на 2 часа;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▸ при 30,5 °C — на 4 часа.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53730" y="2667000"/>
            <a:ext cx="9940585" cy="2286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 открытом воздухе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температуре 32,5 °C и выше условия считаются опасными: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продолжительность непрерывной работы — 15–20 минут;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отдых — не менее 10–12 минут в охлаждаемых помещениях;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суммарная тепловая нагрузка: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▸ до 4–5 часов — при использовании спецодежды;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▸ до 1,5–2 часов — без спецодежды;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рекомендуется переносить работы на утро или вечер;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предпочтительный возраст работников — 25–40 лет;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необходимо использовать защитную или плотную одежду</a:t>
            </a:r>
            <a:r>
              <a:rPr lang="ru-RU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143000" y="5181600"/>
            <a:ext cx="10019069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Питьевой </a:t>
            </a:r>
            <a:r>
              <a:rPr lang="ru-RU" sz="1400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обеспечить постоянный доступ к питьевой воде;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при температуре выше 30 °C и средней нагрузке — не менее 0,5 л воды в час (примерно стакан каждые 20 минут);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 возможности включать в рацион фрукты и овощи.</a:t>
            </a:r>
          </a:p>
        </p:txBody>
      </p:sp>
    </p:spTree>
    <p:extLst>
      <p:ext uri="{BB962C8B-B14F-4D97-AF65-F5344CB8AC3E}">
        <p14:creationId xmlns:p14="http://schemas.microsoft.com/office/powerpoint/2010/main" val="9108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9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</a:t>
            </a:r>
            <a:r>
              <a:rPr lang="ru-RU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приказ</a:t>
            </a:r>
            <a:r>
              <a:rPr lang="ru-RU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Минтранса России от 14.04.2026 № 160 «Об установлении особенностей режима рабочего времени и времени отдыха водителей автомобилей».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419753" y="6186601"/>
            <a:ext cx="523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сентября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82989" y="1219200"/>
            <a:ext cx="9911327" cy="1447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/>
          </a:p>
          <a:p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sz="1600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r>
              <a:rPr lang="ru-RU" sz="1400" b="1" dirty="0" smtClean="0">
                <a:solidFill>
                  <a:schemeClr val="dk1"/>
                </a:solidFill>
              </a:rPr>
              <a:t>На</a:t>
            </a:r>
            <a:r>
              <a:rPr lang="ru-RU" sz="1400" b="1" dirty="0">
                <a:solidFill>
                  <a:schemeClr val="dk1"/>
                </a:solidFill>
              </a:rPr>
              <a:t> кого </a:t>
            </a:r>
            <a:r>
              <a:rPr lang="ru-RU" sz="1400" b="1" dirty="0" smtClean="0">
                <a:solidFill>
                  <a:schemeClr val="dk1"/>
                </a:solidFill>
              </a:rPr>
              <a:t>не распространяется </a:t>
            </a:r>
            <a:r>
              <a:rPr lang="ru-RU" sz="1400" b="1" dirty="0">
                <a:solidFill>
                  <a:schemeClr val="dk1"/>
                </a:solidFill>
              </a:rPr>
              <a:t>новый </a:t>
            </a:r>
            <a:r>
              <a:rPr lang="ru-RU" sz="1400" b="1" dirty="0" smtClean="0">
                <a:solidFill>
                  <a:schemeClr val="dk1"/>
                </a:solidFill>
              </a:rPr>
              <a:t>приказ</a:t>
            </a:r>
            <a:r>
              <a:rPr lang="ru-RU" sz="1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solidFill>
                  <a:schemeClr val="dk1"/>
                </a:solidFill>
              </a:rPr>
              <a:t>водителей </a:t>
            </a:r>
            <a:r>
              <a:rPr lang="ru-RU" sz="1400" dirty="0">
                <a:solidFill>
                  <a:schemeClr val="dk1"/>
                </a:solidFill>
              </a:rPr>
              <a:t>международных перевозок;</a:t>
            </a:r>
          </a:p>
          <a:p>
            <a:pPr lvl="0"/>
            <a:r>
              <a:rPr lang="ru-RU" sz="1400" dirty="0">
                <a:solidFill>
                  <a:schemeClr val="dk1"/>
                </a:solidFill>
              </a:rPr>
              <a:t>водителей, которые работают только на территории предприятия и не выезжают на дороги общего пользования;</a:t>
            </a:r>
          </a:p>
          <a:p>
            <a:pPr lvl="0"/>
            <a:r>
              <a:rPr lang="ru-RU" sz="1400" dirty="0">
                <a:solidFill>
                  <a:schemeClr val="dk1"/>
                </a:solidFill>
              </a:rPr>
              <a:t>водителей служебных легковых автомобилей органов государственной власти и местного самоуправления;</a:t>
            </a:r>
          </a:p>
          <a:p>
            <a:pPr lvl="0"/>
            <a:r>
              <a:rPr lang="ru-RU" sz="1400" dirty="0">
                <a:solidFill>
                  <a:schemeClr val="dk1"/>
                </a:solidFill>
              </a:rPr>
              <a:t>отдельные категории водителей пожарных, аварийно-спасательных служб, скорой медицинской помощи, ведомственной охраны и некоторых других служб.</a:t>
            </a:r>
          </a:p>
          <a:p>
            <a:endParaRPr lang="ru-RU" sz="16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987864"/>
              </p:ext>
            </p:extLst>
          </p:nvPr>
        </p:nvGraphicFramePr>
        <p:xfrm>
          <a:off x="991243" y="2713666"/>
          <a:ext cx="9903073" cy="3483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8112"/>
                <a:gridCol w="4364961"/>
              </a:tblGrid>
              <a:tr h="3343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Что учитываем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Ограничение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373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Нормальная продолжительность рабочего времени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 более 40 часов в неделю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443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Смена при суммированном учёте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обычно не более 10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7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Непрерывное управление автомобилем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более 4 ч 30 мин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38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Перерыв после непрерывного управления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менее 45 минут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74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Управление автомобилем в сутки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обычно не более 9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309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Управление в течение недели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более 56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68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Управление за две последовательные недели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более 90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28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Ежедневный отдых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менее 11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63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Еженедельный отдых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менее 45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69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506200" y="6555933"/>
            <a:ext cx="5103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10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Ответственность работодателя за реализацию основных процессов системы управления охраны труда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1371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Дисциплинарная ответственность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95400" y="1802759"/>
            <a:ext cx="990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ТК РФ 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02653" y="1840859"/>
            <a:ext cx="4841146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192. Неисполнение трудовых обязанностей</a:t>
            </a:r>
            <a:endParaRPr lang="ru-RU" sz="14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702653" y="2171875"/>
            <a:ext cx="4841146" cy="228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195. Ответственность руководителя</a:t>
            </a:r>
            <a:endParaRPr lang="ru-RU" sz="14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085454" y="1804157"/>
            <a:ext cx="3192144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Замечание, выговор, увольнение</a:t>
            </a:r>
            <a:endParaRPr lang="ru-RU" sz="14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103629" y="2133600"/>
            <a:ext cx="3173969" cy="228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Взыскание вплоть до увольнения</a:t>
            </a:r>
            <a:endParaRPr lang="ru-R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295400" y="2544336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Административная ответственность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295400" y="2913668"/>
            <a:ext cx="990600" cy="13832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КоАП РФ </a:t>
            </a:r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702654" y="2913668"/>
            <a:ext cx="4841146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 Нарушение трудового законодательства</a:t>
            </a:r>
            <a:endParaRPr lang="ru-RU" sz="14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02654" y="3276600"/>
            <a:ext cx="4841146" cy="3751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Нарушение государственных нормативных требований охраны труда</a:t>
            </a:r>
            <a:endParaRPr lang="ru-RU" sz="1400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702653" y="3733800"/>
            <a:ext cx="4841147" cy="381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Допуск к работе без обучения и проверки знания</a:t>
            </a:r>
            <a:endParaRPr lang="ru-RU" sz="1400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702655" y="4191000"/>
            <a:ext cx="4846040" cy="3131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Допуск к работе без медицинских осмотров</a:t>
            </a:r>
            <a:endParaRPr lang="ru-RU" sz="1400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702655" y="4633169"/>
            <a:ext cx="4846039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Необеспечение работников СИЗ</a:t>
            </a:r>
            <a:endParaRPr lang="ru-RU" sz="1400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02655" y="5008228"/>
            <a:ext cx="4860020" cy="4019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 Повторное нарушение</a:t>
            </a:r>
            <a:endParaRPr lang="ru-RU" sz="1400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8112556" y="2913668"/>
            <a:ext cx="3165043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50 000 руб.</a:t>
            </a:r>
            <a:endParaRPr lang="ru-RU" sz="1400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118150" y="3338602"/>
            <a:ext cx="3159450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80 000 руб.</a:t>
            </a:r>
            <a:endParaRPr lang="ru-RU" sz="14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111884" y="3725061"/>
            <a:ext cx="3165716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130 000 руб. за одного работника</a:t>
            </a:r>
            <a:endParaRPr lang="ru-RU" sz="14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118150" y="4163586"/>
            <a:ext cx="3159448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130 000 руб. за одного работника</a:t>
            </a:r>
            <a:endParaRPr lang="ru-RU" sz="1400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8118150" y="4624430"/>
            <a:ext cx="3159447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150 000 руб. </a:t>
            </a:r>
            <a:endParaRPr lang="ru-RU" sz="14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03629" y="5008228"/>
            <a:ext cx="3173967" cy="4019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200 000 руб. или приостановление до 90 суток</a:t>
            </a:r>
            <a:endParaRPr lang="ru-RU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1447800" y="5486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Уголовная  ответственность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309032" y="5841750"/>
            <a:ext cx="990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УК РФ </a:t>
            </a:r>
            <a:endParaRPr lang="ru-RU" dirty="0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2712092" y="5879850"/>
            <a:ext cx="4841146" cy="5209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143. Причинение тяжкого вреда здоровью человека</a:t>
            </a:r>
            <a:endParaRPr lang="ru-RU" sz="1400" dirty="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651283" y="5879850"/>
            <a:ext cx="3626313" cy="5209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Штраф, обязательные работы, исправительные работы, принудительные работы, лишение свободы, запрет на деятельность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1164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62400" y="4876800"/>
            <a:ext cx="7467600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400" b="1" i="1" dirty="0" smtClean="0">
                <a:latin typeface="+mn-lt"/>
              </a:rPr>
              <a:t>ФГИС «Аршин»:</a:t>
            </a:r>
          </a:p>
          <a:p>
            <a:r>
              <a:rPr lang="ru-RU" sz="1400" dirty="0" smtClean="0">
                <a:latin typeface="+mn-lt"/>
              </a:rPr>
              <a:t> • стандарты, применяемые для обеспечения единства измерений </a:t>
            </a:r>
          </a:p>
          <a:p>
            <a:r>
              <a:rPr lang="ru-RU" sz="1400" dirty="0" smtClean="0">
                <a:latin typeface="+mn-lt"/>
              </a:rPr>
              <a:t> • сведения о средствах измерений и перечень требований государственного регулирования              </a:t>
            </a:r>
          </a:p>
          <a:p>
            <a:r>
              <a:rPr lang="ru-RU" sz="1400" dirty="0"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• методы измерений </a:t>
            </a:r>
          </a:p>
          <a:p>
            <a:r>
              <a:rPr lang="ru-RU" sz="1400" dirty="0" smtClean="0">
                <a:latin typeface="+mn-lt"/>
              </a:rPr>
              <a:t> • сведения об утвержденных стандартах, типах единиц измерений, эталоны величин </a:t>
            </a:r>
          </a:p>
          <a:p>
            <a:r>
              <a:rPr lang="ru-RU" sz="1400" dirty="0" smtClean="0">
                <a:latin typeface="+mn-lt"/>
              </a:rPr>
              <a:t> • сведения о проводимых поверках средств измерений и их результаты </a:t>
            </a:r>
            <a:endParaRPr lang="ru-RU" sz="1400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16340" y="147935"/>
            <a:ext cx="6767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</a:rPr>
              <a:t>Цифровые сервисы в области охраны труда</a:t>
            </a:r>
            <a:endParaRPr lang="ru-RU" sz="2400" b="1" i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9106" y="598415"/>
            <a:ext cx="8858294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Единая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общероссийская информационно-справочная система по охране труда (ЕИСОТ):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обученных по охране труда лиц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экспертов организаций, проводящих специальную оценку условий труда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индивидуальных предпринимателей и юридических лиц, осуществляющих деятельность по обучению своих работников вопросам охраны труда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аккредитованных организаций, оказывающих услуги в области охраны труда </a:t>
            </a:r>
          </a:p>
          <a:p>
            <a:r>
              <a:rPr lang="ru-RU" sz="1400" dirty="0">
                <a:latin typeface="Calibri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Личный кабинет работодателя по охране труда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21553" y="2392036"/>
            <a:ext cx="63246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«Онлайн </a:t>
            </a:r>
            <a:r>
              <a:rPr kumimoji="0" lang="ru-RU" sz="14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инспекция.рф</a:t>
            </a: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»: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Сервис самопроверок (электронный инспектор и проверочные листы)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Трудовой навигатор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Дежурный инспектор </a:t>
            </a:r>
          </a:p>
          <a:p>
            <a:r>
              <a:rPr lang="ru-RU" sz="1400" dirty="0">
                <a:latin typeface="Calibri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Сервис подбора средств индивидуальной защиты • Сервис «Гарантии, льготы, компенсации работникам»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3896" y="3886200"/>
            <a:ext cx="77724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Портал ФГБУ «ВНИИ труда» Минтруда России: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Видеоинструктажи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по охране труда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Анимационные видеоматериалы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Электронные сервисы (СОУТ, ОПР, подбор СИЗ, учет и расследование НС, аудит СУОТ) </a:t>
            </a:r>
            <a:endParaRPr lang="ru-RU" dirty="0"/>
          </a:p>
        </p:txBody>
      </p:sp>
      <p:sp>
        <p:nvSpPr>
          <p:cNvPr id="9" name="object 34"/>
          <p:cNvSpPr txBox="1"/>
          <p:nvPr/>
        </p:nvSpPr>
        <p:spPr>
          <a:xfrm>
            <a:off x="8453481" y="228600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grpSp>
        <p:nvGrpSpPr>
          <p:cNvPr id="10" name="object 5"/>
          <p:cNvGrpSpPr/>
          <p:nvPr/>
        </p:nvGrpSpPr>
        <p:grpSpPr>
          <a:xfrm>
            <a:off x="10683063" y="115578"/>
            <a:ext cx="595630" cy="652145"/>
            <a:chOff x="10298880" y="388382"/>
            <a:chExt cx="595630" cy="652145"/>
          </a:xfrm>
        </p:grpSpPr>
        <p:pic>
          <p:nvPicPr>
            <p:cNvPr id="11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12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13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7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8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9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20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21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22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23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7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8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9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30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31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5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Прямоугольник 36"/>
          <p:cNvSpPr/>
          <p:nvPr/>
        </p:nvSpPr>
        <p:spPr>
          <a:xfrm>
            <a:off x="11637057" y="6425965"/>
            <a:ext cx="4647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81D60167-4931-47E6-BA6A-407CBD079E47}" type="slidenum">
              <a:rPr lang="ru-RU" sz="1400" spc="5" smtClean="0"/>
              <a:pPr/>
              <a:t>11</a:t>
            </a:fld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25398" y="5377802"/>
            <a:ext cx="1776144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Федеральный портал </a:t>
            </a:r>
          </a:p>
          <a:p>
            <a:r>
              <a:rPr lang="ru-RU" dirty="0" smtClean="0"/>
              <a:t>ОТ Медиа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1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968885" cy="990600"/>
          </a:xfrm>
        </p:spPr>
        <p:txBody>
          <a:bodyPr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Официальный информационный канал 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«Охрана труда в Самарской области»</a:t>
            </a:r>
            <a:endParaRPr lang="ru-RU" b="1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31371" y="1916832"/>
            <a:ext cx="8064896" cy="4104456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условий и охраны труда министерства труда, занятости и миграционной политики Самарской приглашает подписаться на информационный канал. </a:t>
            </a:r>
          </a:p>
          <a:p>
            <a:pPr algn="ctr"/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 найдете: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Новости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изменения в требованиях охраны труда;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Полезные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инструкции и советы по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безопасности;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Материалы для обучения безопасности на работе. </a:t>
            </a:r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ru-RU" sz="1600" i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1600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Подписывайтесь </a:t>
            </a:r>
            <a:r>
              <a:rPr lang="ru-RU" sz="1600" i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удобным способом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Blip>
                <a:blip r:embed="rId2"/>
              </a:buBlip>
            </a:pP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https://max.ru/join/vYZePxp01Sbtyk_MewewlYhnX9grkHWcoabYx1WATpM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Blip>
                <a:blip r:embed="rId2"/>
              </a:buBlip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Или сканируйте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QR-код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(на устройстве).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066800"/>
            <a:ext cx="3094419" cy="4648200"/>
          </a:xfrm>
        </p:spPr>
      </p:pic>
    </p:spTree>
    <p:extLst>
      <p:ext uri="{BB962C8B-B14F-4D97-AF65-F5344CB8AC3E}">
        <p14:creationId xmlns:p14="http://schemas.microsoft.com/office/powerpoint/2010/main" val="6124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6669" y="511439"/>
            <a:ext cx="334010" cy="572770"/>
            <a:chOff x="2386669" y="511439"/>
            <a:chExt cx="334010" cy="572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543159" y="610693"/>
            <a:ext cx="314960" cy="589280"/>
            <a:chOff x="2543159" y="610693"/>
            <a:chExt cx="314960" cy="5892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2365904" y="642910"/>
            <a:ext cx="101600" cy="57785"/>
            <a:chOff x="2365904" y="642910"/>
            <a:chExt cx="101600" cy="5778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3345" y="693368"/>
              <a:ext cx="33858" cy="692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75940" y="654590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69655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228689" y="546162"/>
            <a:ext cx="477520" cy="654050"/>
            <a:chOff x="2228689" y="546162"/>
            <a:chExt cx="477520" cy="654050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7278099" y="496442"/>
            <a:ext cx="4914265" cy="5990590"/>
            <a:chOff x="7278099" y="496442"/>
            <a:chExt cx="4914265" cy="5990590"/>
          </a:xfrm>
        </p:grpSpPr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59196" y="6071852"/>
            <a:ext cx="888603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202</a:t>
            </a:r>
            <a:r>
              <a:rPr lang="ru-RU"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6</a:t>
            </a:r>
            <a:endParaRPr sz="3000" dirty="0">
              <a:latin typeface="Bebas Neue Book"/>
              <a:cs typeface="Bebas Neue Boo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4736" y="2362330"/>
            <a:ext cx="5300345" cy="2637902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 marR="5080">
              <a:lnSpc>
                <a:spcPts val="9500"/>
              </a:lnSpc>
              <a:spcBef>
                <a:spcPts val="1570"/>
              </a:spcBef>
            </a:pPr>
            <a:r>
              <a:rPr sz="480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БЛАГОДАРЮ </a:t>
            </a:r>
            <a:r>
              <a:rPr sz="4800" b="1" dirty="0">
                <a:solidFill>
                  <a:srgbClr val="185292"/>
                </a:solidFill>
                <a:latin typeface="Bebas Neue Bold"/>
                <a:cs typeface="Bebas Neue Bold"/>
              </a:rPr>
              <a:t>ЗА </a:t>
            </a:r>
            <a:r>
              <a:rPr sz="480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ВНИМАНИЕ!</a:t>
            </a:r>
            <a:endParaRPr sz="4800" dirty="0">
              <a:latin typeface="Bebas Neue Bold"/>
              <a:cs typeface="Bebas Neue Bold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65858" y="5852771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4"/>
          <p:cNvSpPr txBox="1"/>
          <p:nvPr/>
        </p:nvSpPr>
        <p:spPr>
          <a:xfrm>
            <a:off x="3006327" y="641837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4217650735"/>
              </p:ext>
            </p:extLst>
          </p:nvPr>
        </p:nvGraphicFramePr>
        <p:xfrm>
          <a:off x="1143000" y="1219200"/>
          <a:ext cx="10439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506200" y="6555933"/>
            <a:ext cx="5103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14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Минимальный размер оплаты труда (МРОТ)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01882" y="6186601"/>
            <a:ext cx="4950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января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576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5492</TotalTime>
  <Words>1653</Words>
  <Application>Microsoft Office PowerPoint</Application>
  <PresentationFormat>Произвольный</PresentationFormat>
  <Paragraphs>263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Times New Roman</vt:lpstr>
      <vt:lpstr>Georgia</vt:lpstr>
      <vt:lpstr>Calibri</vt:lpstr>
      <vt:lpstr>Cera Pro Medium</vt:lpstr>
      <vt:lpstr>Wingdings</vt:lpstr>
      <vt:lpstr>Bebas Neue Book</vt:lpstr>
      <vt:lpstr>Bebas Neue Regular</vt:lpstr>
      <vt:lpstr>Bebas Neue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Официальный информационный канал  «Охрана труда в Самарской области»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1</dc:title>
  <dc:creator>Оганян А.А.</dc:creator>
  <cp:lastModifiedBy>Балмышева Дарья Викторовна</cp:lastModifiedBy>
  <cp:revision>344</cp:revision>
  <cp:lastPrinted>2026-08-21T06:56:45Z</cp:lastPrinted>
  <dcterms:created xsi:type="dcterms:W3CDTF">2023-08-02T04:59:17Z</dcterms:created>
  <dcterms:modified xsi:type="dcterms:W3CDTF">2026-08-26T08:14:40Z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2023-08-02T00:00:00Z</vt:filetime>
  </property>
  <property fmtid="{D5CDD505-2E9C-101B-9397-08002B2CF9AE}" pid="3" name="Creator">
    <vt:lpwstr>Adobe Illustrator 26.5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2023-08-02T00:00:00Z</vt:filetime>
  </property>
  <property fmtid="{D5CDD505-2E9C-101B-9397-08002B2CF9AE}" pid="6" name="Producer">
    <vt:lpwstr>Adobe PDF library 16.07</vt:lpwstr>
  </property>
</Properties>
</file>