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32" r:id="rId2"/>
    <p:sldId id="298" r:id="rId3"/>
    <p:sldId id="338" r:id="rId4"/>
    <p:sldId id="362" r:id="rId5"/>
    <p:sldId id="363" r:id="rId6"/>
    <p:sldId id="367" r:id="rId7"/>
    <p:sldId id="366" r:id="rId8"/>
    <p:sldId id="368" r:id="rId9"/>
    <p:sldId id="370" r:id="rId10"/>
    <p:sldId id="360" r:id="rId11"/>
    <p:sldId id="361" r:id="rId12"/>
    <p:sldId id="333" r:id="rId13"/>
  </p:sldIdLst>
  <p:sldSz cx="12192000" cy="6858000"/>
  <p:notesSz cx="685800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5292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0502" autoAdjust="0"/>
    <p:restoredTop sz="94388" autoAdjust="0"/>
  </p:normalViewPr>
  <p:slideViewPr>
    <p:cSldViewPr snapToGrid="0">
      <p:cViewPr>
        <p:scale>
          <a:sx n="80" d="100"/>
          <a:sy n="80" d="100"/>
        </p:scale>
        <p:origin x="-2466" y="-88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0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2829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1800" cy="499011"/>
          </a:xfrm>
          <a:prstGeom prst="rect">
            <a:avLst/>
          </a:prstGeom>
        </p:spPr>
        <p:txBody>
          <a:bodyPr vert="horz" lIns="92318" tIns="46159" rIns="92318" bIns="4615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4" y="1"/>
            <a:ext cx="2971800" cy="499011"/>
          </a:xfrm>
          <a:prstGeom prst="rect">
            <a:avLst/>
          </a:prstGeom>
        </p:spPr>
        <p:txBody>
          <a:bodyPr vert="horz" lIns="92318" tIns="46159" rIns="92318" bIns="46159" rtlCol="0"/>
          <a:lstStyle>
            <a:lvl1pPr algn="r">
              <a:defRPr sz="1200"/>
            </a:lvl1pPr>
          </a:lstStyle>
          <a:p>
            <a:fld id="{887966CA-0FF3-4C17-9065-A768E5FDA4C8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6678"/>
            <a:ext cx="2971800" cy="499010"/>
          </a:xfrm>
          <a:prstGeom prst="rect">
            <a:avLst/>
          </a:prstGeom>
        </p:spPr>
        <p:txBody>
          <a:bodyPr vert="horz" lIns="92318" tIns="46159" rIns="92318" bIns="4615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4" y="9446678"/>
            <a:ext cx="2971800" cy="499010"/>
          </a:xfrm>
          <a:prstGeom prst="rect">
            <a:avLst/>
          </a:prstGeom>
        </p:spPr>
        <p:txBody>
          <a:bodyPr vert="horz" lIns="92318" tIns="46159" rIns="92318" bIns="46159" rtlCol="0" anchor="b"/>
          <a:lstStyle>
            <a:lvl1pPr algn="r">
              <a:defRPr sz="1200"/>
            </a:lvl1pPr>
          </a:lstStyle>
          <a:p>
            <a:fld id="{BC7F130F-C3A2-48A2-B237-57FFD9B966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9465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1800" cy="499011"/>
          </a:xfrm>
          <a:prstGeom prst="rect">
            <a:avLst/>
          </a:prstGeom>
        </p:spPr>
        <p:txBody>
          <a:bodyPr vert="horz" lIns="92318" tIns="46159" rIns="92318" bIns="4615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4" y="1"/>
            <a:ext cx="2971800" cy="499011"/>
          </a:xfrm>
          <a:prstGeom prst="rect">
            <a:avLst/>
          </a:prstGeom>
        </p:spPr>
        <p:txBody>
          <a:bodyPr vert="horz" lIns="92318" tIns="46159" rIns="92318" bIns="46159" rtlCol="0"/>
          <a:lstStyle>
            <a:lvl1pPr algn="r">
              <a:defRPr sz="1200"/>
            </a:lvl1pPr>
          </a:lstStyle>
          <a:p>
            <a:fld id="{AE333B31-8C80-4618-9E33-343DE6CD880E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6088" y="1243013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18" tIns="46159" rIns="92318" bIns="4615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86364"/>
            <a:ext cx="5486400" cy="3916114"/>
          </a:xfrm>
          <a:prstGeom prst="rect">
            <a:avLst/>
          </a:prstGeom>
        </p:spPr>
        <p:txBody>
          <a:bodyPr vert="horz" lIns="92318" tIns="46159" rIns="92318" bIns="4615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6678"/>
            <a:ext cx="2971800" cy="499010"/>
          </a:xfrm>
          <a:prstGeom prst="rect">
            <a:avLst/>
          </a:prstGeom>
        </p:spPr>
        <p:txBody>
          <a:bodyPr vert="horz" lIns="92318" tIns="46159" rIns="92318" bIns="4615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4" y="9446678"/>
            <a:ext cx="2971800" cy="499010"/>
          </a:xfrm>
          <a:prstGeom prst="rect">
            <a:avLst/>
          </a:prstGeom>
        </p:spPr>
        <p:txBody>
          <a:bodyPr vert="horz" lIns="92318" tIns="46159" rIns="92318" bIns="46159" rtlCol="0" anchor="b"/>
          <a:lstStyle>
            <a:lvl1pPr algn="r">
              <a:defRPr sz="1200"/>
            </a:lvl1pPr>
          </a:lstStyle>
          <a:p>
            <a:fld id="{514E2A39-D80A-4BF0-8CBC-1F9A870CB9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013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2"/>
          <p:cNvGrpSpPr/>
          <p:nvPr userDrawn="1"/>
        </p:nvGrpSpPr>
        <p:grpSpPr>
          <a:xfrm>
            <a:off x="7277735" y="381000"/>
            <a:ext cx="4914265" cy="5990590"/>
            <a:chOff x="7278099" y="496442"/>
            <a:chExt cx="4914265" cy="5990590"/>
          </a:xfrm>
        </p:grpSpPr>
        <p:pic>
          <p:nvPicPr>
            <p:cNvPr id="8" name="object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78099" y="558069"/>
              <a:ext cx="4913901" cy="5676900"/>
            </a:xfrm>
            <a:prstGeom prst="rect">
              <a:avLst/>
            </a:prstGeom>
          </p:spPr>
        </p:pic>
        <p:pic>
          <p:nvPicPr>
            <p:cNvPr id="9" name="object 4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367" y="496442"/>
              <a:ext cx="3892733" cy="5990041"/>
            </a:xfrm>
            <a:prstGeom prst="rect">
              <a:avLst/>
            </a:prstGeom>
          </p:spPr>
        </p:pic>
      </p:grpSp>
      <p:sp>
        <p:nvSpPr>
          <p:cNvPr id="12" name="object 37"/>
          <p:cNvSpPr/>
          <p:nvPr userDrawn="1"/>
        </p:nvSpPr>
        <p:spPr>
          <a:xfrm>
            <a:off x="565858" y="5852771"/>
            <a:ext cx="1958975" cy="0"/>
          </a:xfrm>
          <a:custGeom>
            <a:avLst/>
            <a:gdLst/>
            <a:ahLst/>
            <a:cxnLst/>
            <a:rect l="l" t="t" r="r" b="b"/>
            <a:pathLst>
              <a:path w="1958975">
                <a:moveTo>
                  <a:pt x="0" y="0"/>
                </a:moveTo>
                <a:lnTo>
                  <a:pt x="1958873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36"/>
          <p:cNvSpPr/>
          <p:nvPr userDrawn="1"/>
        </p:nvSpPr>
        <p:spPr bwMode="auto">
          <a:xfrm>
            <a:off x="589503" y="1639586"/>
            <a:ext cx="2797810" cy="0"/>
          </a:xfrm>
          <a:custGeom>
            <a:avLst/>
            <a:gdLst/>
            <a:ahLst/>
            <a:cxnLst/>
            <a:rect l="l" t="t" r="r" b="b"/>
            <a:pathLst>
              <a:path w="2797810" extrusionOk="0">
                <a:moveTo>
                  <a:pt x="0" y="0"/>
                </a:moveTo>
                <a:lnTo>
                  <a:pt x="2797543" y="0"/>
                </a:lnTo>
              </a:path>
            </a:pathLst>
          </a:custGeom>
          <a:ln w="381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0" name="object 40">
            <a:extLst>
              <a:ext uri="{FF2B5EF4-FFF2-40B4-BE49-F238E27FC236}">
                <a16:creationId xmlns:a16="http://schemas.microsoft.com/office/drawing/2014/main" xmlns="" id="{34CE9319-5FE4-4CC1-87CB-38FFDB159215}"/>
              </a:ext>
            </a:extLst>
          </p:cNvPr>
          <p:cNvSpPr txBox="1"/>
          <p:nvPr userDrawn="1"/>
        </p:nvSpPr>
        <p:spPr>
          <a:xfrm>
            <a:off x="559197" y="6071852"/>
            <a:ext cx="6019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20" dirty="0">
                <a:solidFill>
                  <a:srgbClr val="1D1D1B"/>
                </a:solidFill>
                <a:latin typeface="Bebas Neue Book"/>
                <a:cs typeface="Bebas Neue Book"/>
              </a:rPr>
              <a:t>2023</a:t>
            </a:r>
            <a:endParaRPr sz="3000">
              <a:latin typeface="Bebas Neue Book"/>
              <a:cs typeface="Bebas Neue Book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3F812F6-B59F-44BC-BBF0-09F739B9D3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9197" y="1858666"/>
            <a:ext cx="6546229" cy="2376228"/>
          </a:xfrm>
        </p:spPr>
        <p:txBody>
          <a:bodyPr/>
          <a:lstStyle/>
          <a:p>
            <a:pPr marL="12700" marR="5080" lvl="0" indent="0" algn="just" defTabSz="914400" eaLnBrk="1" fontAlgn="auto" latinLnBrk="0" hangingPunct="1">
              <a:lnSpc>
                <a:spcPts val="6120"/>
              </a:lnSpc>
              <a:spcBef>
                <a:spcPts val="10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85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ea typeface="+mn-ea"/>
              </a:rPr>
              <a:t>НАЗВАНИЕ</a:t>
            </a:r>
            <a:r>
              <a:rPr kumimoji="0" lang="ru-RU" sz="5850" b="1" i="0" u="none" strike="noStrike" kern="0" cap="none" spc="-20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ea typeface="+mn-ea"/>
              </a:rPr>
              <a:t> </a:t>
            </a:r>
            <a:r>
              <a:rPr kumimoji="0" lang="ru-RU" sz="5850" b="1" i="0" u="none" strike="noStrike" kern="0" cap="none" spc="-1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ea typeface="+mn-ea"/>
              </a:rPr>
              <a:t>ПРЕЗЕНТАЦИИ. </a:t>
            </a:r>
            <a:r>
              <a:rPr kumimoji="0" lang="ru-RU" sz="585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ea typeface="+mn-ea"/>
              </a:rPr>
              <a:t>ВОЗМОЖНО</a:t>
            </a:r>
            <a:r>
              <a:rPr kumimoji="0" lang="ru-RU" sz="5850" b="1" i="0" u="none" strike="noStrike" kern="0" cap="none" spc="-215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ea typeface="+mn-ea"/>
              </a:rPr>
              <a:t> </a:t>
            </a:r>
            <a:r>
              <a:rPr kumimoji="0" lang="ru-RU" sz="5850" b="1" i="0" u="none" strike="noStrike" kern="0" cap="none" spc="-1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ea typeface="+mn-ea"/>
              </a:rPr>
              <a:t>РАЗДЕЛЕНИЕ </a:t>
            </a:r>
            <a:r>
              <a:rPr kumimoji="0" lang="ru-RU" sz="585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ea typeface="+mn-ea"/>
              </a:rPr>
              <a:t>НА</a:t>
            </a:r>
            <a:r>
              <a:rPr kumimoji="0" lang="ru-RU" sz="5850" b="1" i="0" u="none" strike="noStrike" kern="0" cap="none" spc="-45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ea typeface="+mn-ea"/>
              </a:rPr>
              <a:t> </a:t>
            </a:r>
            <a:r>
              <a:rPr kumimoji="0" lang="ru-RU" sz="585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ea typeface="+mn-ea"/>
              </a:rPr>
              <a:t>3</a:t>
            </a:r>
            <a:r>
              <a:rPr kumimoji="0" lang="ru-RU" sz="5850" b="1" i="0" u="none" strike="noStrike" kern="0" cap="none" spc="-4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ea typeface="+mn-ea"/>
              </a:rPr>
              <a:t> </a:t>
            </a:r>
            <a:r>
              <a:rPr kumimoji="0" lang="ru-RU" sz="5850" b="1" i="0" u="none" strike="noStrike" kern="0" cap="none" spc="-1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ea typeface="+mn-ea"/>
              </a:rPr>
              <a:t>СТРОЧКИ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3FCB6E0-3B4B-4BB5-9ED4-912EE79CB1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8800" y="4235450"/>
            <a:ext cx="6497638" cy="807913"/>
          </a:xfrm>
        </p:spPr>
        <p:txBody>
          <a:bodyPr/>
          <a:lstStyle>
            <a:lvl5pPr marL="1828800" indent="0">
              <a:buNone/>
              <a:defRPr/>
            </a:lvl5pPr>
          </a:lstStyle>
          <a:p>
            <a:pPr marL="12700" marR="5080" lvl="0" indent="0" defTabSz="914400" eaLnBrk="1" fontAlgn="auto" latinLnBrk="0" hangingPunct="1">
              <a:lnSpc>
                <a:spcPts val="312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Bebas Neue Book"/>
                <a:cs typeface="Bebas Neue Book"/>
              </a:rPr>
              <a:t>ПОДЗАГОЛОВОК. ДОПОЛНИТЕЛЬНАЯ </a:t>
            </a:r>
            <a:r>
              <a:rPr kumimoji="0" lang="ru-RU" sz="3000" b="0" i="0" u="none" strike="noStrike" kern="0" cap="none" spc="-1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Bebas Neue Book"/>
                <a:cs typeface="Bebas Neue Book"/>
              </a:rPr>
              <a:t>ИНФОРМАЦИЯ </a:t>
            </a:r>
            <a:r>
              <a:rPr kumimoji="0" lang="ru-RU" sz="3000" b="0" i="0" u="none" strike="noStrike" kern="0" cap="none" spc="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Bebas Neue Book"/>
                <a:cs typeface="Bebas Neue Book"/>
              </a:rPr>
              <a:t>О</a:t>
            </a:r>
            <a:r>
              <a:rPr kumimoji="0" lang="ru-RU" sz="3000" b="0" i="0" u="none" strike="noStrike" kern="0" cap="none" spc="-10" normalizeH="0" baseline="0" noProof="0" dirty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Bebas Neue Book"/>
                <a:cs typeface="Bebas Neue Book"/>
              </a:rPr>
              <a:t> ДОКЛАДЧИКЕ</a:t>
            </a:r>
            <a:endParaRPr kumimoji="0" lang="ru-RU" sz="3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ebas Neue Book"/>
              <a:cs typeface="Bebas Neue Book"/>
            </a:endParaRPr>
          </a:p>
        </p:txBody>
      </p:sp>
    </p:spTree>
    <p:extLst>
      <p:ext uri="{BB962C8B-B14F-4D97-AF65-F5344CB8AC3E}">
        <p14:creationId xmlns:p14="http://schemas.microsoft.com/office/powerpoint/2010/main" val="2446897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лок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19566" y="6356350"/>
            <a:ext cx="2743200" cy="365125"/>
          </a:xfrm>
        </p:spPr>
        <p:txBody>
          <a:bodyPr/>
          <a:lstStyle>
            <a:lvl1pPr>
              <a:defRPr sz="1400" b="1">
                <a:solidFill>
                  <a:srgbClr val="185292"/>
                </a:solidFill>
                <a:latin typeface="Bebas Neue Book" panose="00000500000000000000" pitchFamily="2" charset="-52"/>
              </a:defRPr>
            </a:lvl1pPr>
          </a:lstStyle>
          <a:p>
            <a:fld id="{EC94D1C2-2472-4579-AD4C-75C86420094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object 2"/>
          <p:cNvSpPr/>
          <p:nvPr userDrawn="1"/>
        </p:nvSpPr>
        <p:spPr bwMode="auto">
          <a:xfrm>
            <a:off x="331674" y="1601696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 extrusionOk="0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3" name="object 33"/>
          <p:cNvSpPr/>
          <p:nvPr userDrawn="1"/>
        </p:nvSpPr>
        <p:spPr bwMode="auto"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 extrusionOk="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xmlns="" id="{37F3685B-7DD8-4211-AEE7-EF2CA1219F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675" y="582424"/>
            <a:ext cx="9452406" cy="1019271"/>
          </a:xfrm>
        </p:spPr>
        <p:txBody>
          <a:bodyPr wrap="none">
            <a:noAutofit/>
          </a:bodyPr>
          <a:lstStyle>
            <a:lvl1pPr>
              <a:defRPr sz="3200"/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3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0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ЗАГОЛОВОК СЛАЙДА. </a:t>
            </a:r>
            <a:br>
              <a:rPr kumimoji="0" lang="ru-RU" sz="340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</a:br>
            <a:r>
              <a:rPr kumimoji="0" lang="ru-RU" sz="340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ВОЗМОЖНО </a:t>
            </a:r>
            <a:r>
              <a:rPr kumimoji="0" lang="ru-RU" sz="3400" b="1" i="0" u="none" strike="noStrike" kern="0" cap="none" spc="-1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РАЗДЕЛЕНИЕ </a:t>
            </a:r>
            <a:r>
              <a:rPr kumimoji="0" lang="ru-RU" sz="340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НА</a:t>
            </a:r>
            <a:r>
              <a:rPr kumimoji="0" lang="ru-RU" sz="3400" b="1" i="0" u="none" strike="noStrike" kern="0" cap="none" spc="-1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 </a:t>
            </a:r>
            <a:r>
              <a:rPr kumimoji="0" lang="ru-RU" sz="340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ДВЕ </a:t>
            </a:r>
            <a:r>
              <a:rPr kumimoji="0" lang="ru-RU" sz="3400" b="1" i="0" u="none" strike="noStrike" kern="0" cap="none" spc="-1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СТРОЧКИ</a:t>
            </a:r>
            <a:endParaRPr kumimoji="0" lang="ru-RU" sz="3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ebas Neue Bold"/>
              <a:cs typeface="Bebas Neue Bold"/>
            </a:endParaRP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0AA56F56-A690-4372-8441-089C012E7F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788" y="254000"/>
            <a:ext cx="9451975" cy="310598"/>
          </a:xfrm>
        </p:spPr>
        <p:txBody>
          <a:bodyPr>
            <a:noAutofit/>
          </a:bodyPr>
          <a:lstStyle>
            <a:lvl1pPr>
              <a:defRPr>
                <a:latin typeface="Bebas Neue Book" panose="00000500000000000000" pitchFamily="2" charset="-52"/>
              </a:defRPr>
            </a:lvl1pPr>
          </a:lstStyle>
          <a:p>
            <a:pPr lvl="0"/>
            <a:r>
              <a:rPr kumimoji="0" lang="ru-RU" sz="2150" b="0" i="0" u="none" strike="noStrike" kern="0" cap="none" spc="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ОБЩЕЕ</a:t>
            </a:r>
            <a:r>
              <a:rPr kumimoji="0" lang="ru-RU" sz="2150" b="0" i="0" u="none" strike="noStrike" kern="0" cap="none" spc="5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 </a:t>
            </a:r>
            <a:r>
              <a:rPr kumimoji="0" lang="ru-RU" sz="2150" b="0" i="0" u="none" strike="noStrike" kern="0" cap="none" spc="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НАИМЕНОВАНИЕ</a:t>
            </a:r>
            <a:r>
              <a:rPr kumimoji="0" lang="ru-RU" sz="2150" b="0" i="0" u="none" strike="noStrike" kern="0" cap="none" spc="6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 </a:t>
            </a:r>
            <a:r>
              <a:rPr kumimoji="0" lang="ru-RU" sz="2150" b="0" i="0" u="none" strike="noStrike" kern="0" cap="none" spc="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РАЗДЕЛА</a:t>
            </a:r>
            <a:r>
              <a:rPr kumimoji="0" lang="ru-RU" sz="2150" b="0" i="0" u="none" strike="noStrike" kern="0" cap="none" spc="6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 </a:t>
            </a:r>
            <a:r>
              <a:rPr kumimoji="0" lang="ru-RU" sz="2150" b="0" i="0" u="none" strike="noStrike" kern="0" cap="none" spc="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(ПРИ</a:t>
            </a:r>
            <a:r>
              <a:rPr kumimoji="0" lang="ru-RU" sz="2150" b="0" i="0" u="none" strike="noStrike" kern="0" cap="none" spc="6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 </a:t>
            </a:r>
            <a:r>
              <a:rPr kumimoji="0" lang="ru-RU" sz="2150" b="0" i="0" u="none" strike="noStrike" kern="0" cap="none" spc="-1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НЕОБХОДИМОСТИ)</a:t>
            </a:r>
            <a:endParaRPr lang="ru-RU" dirty="0"/>
          </a:p>
        </p:txBody>
      </p:sp>
      <p:sp>
        <p:nvSpPr>
          <p:cNvPr id="28" name="object 35">
            <a:extLst>
              <a:ext uri="{FF2B5EF4-FFF2-40B4-BE49-F238E27FC236}">
                <a16:creationId xmlns:a16="http://schemas.microsoft.com/office/drawing/2014/main" xmlns="" id="{1E49017F-7A26-4ADF-A512-AB923708C0DE}"/>
              </a:ext>
            </a:extLst>
          </p:cNvPr>
          <p:cNvSpPr/>
          <p:nvPr userDrawn="1"/>
        </p:nvSpPr>
        <p:spPr>
          <a:xfrm>
            <a:off x="346754" y="4346067"/>
            <a:ext cx="4244340" cy="1969770"/>
          </a:xfrm>
          <a:custGeom>
            <a:avLst/>
            <a:gdLst/>
            <a:ahLst/>
            <a:cxnLst/>
            <a:rect l="l" t="t" r="r" b="b"/>
            <a:pathLst>
              <a:path w="4244340" h="1969770">
                <a:moveTo>
                  <a:pt x="4141368" y="0"/>
                </a:moveTo>
                <a:lnTo>
                  <a:pt x="102641" y="0"/>
                </a:lnTo>
                <a:lnTo>
                  <a:pt x="62686" y="8067"/>
                </a:lnTo>
                <a:lnTo>
                  <a:pt x="30060" y="30067"/>
                </a:lnTo>
                <a:lnTo>
                  <a:pt x="8065" y="62697"/>
                </a:lnTo>
                <a:lnTo>
                  <a:pt x="0" y="102654"/>
                </a:lnTo>
                <a:lnTo>
                  <a:pt x="0" y="1866849"/>
                </a:lnTo>
                <a:lnTo>
                  <a:pt x="8065" y="1906798"/>
                </a:lnTo>
                <a:lnTo>
                  <a:pt x="30060" y="1939424"/>
                </a:lnTo>
                <a:lnTo>
                  <a:pt x="62686" y="1961423"/>
                </a:lnTo>
                <a:lnTo>
                  <a:pt x="102641" y="1969490"/>
                </a:lnTo>
                <a:lnTo>
                  <a:pt x="4141368" y="1969490"/>
                </a:lnTo>
                <a:lnTo>
                  <a:pt x="4181323" y="1961423"/>
                </a:lnTo>
                <a:lnTo>
                  <a:pt x="4213948" y="1939424"/>
                </a:lnTo>
                <a:lnTo>
                  <a:pt x="4235944" y="1906798"/>
                </a:lnTo>
                <a:lnTo>
                  <a:pt x="4244009" y="1866849"/>
                </a:lnTo>
                <a:lnTo>
                  <a:pt x="4244009" y="102654"/>
                </a:lnTo>
                <a:lnTo>
                  <a:pt x="4235944" y="62697"/>
                </a:lnTo>
                <a:lnTo>
                  <a:pt x="4213948" y="30067"/>
                </a:lnTo>
                <a:lnTo>
                  <a:pt x="4181323" y="8067"/>
                </a:lnTo>
                <a:lnTo>
                  <a:pt x="41413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37">
            <a:extLst>
              <a:ext uri="{FF2B5EF4-FFF2-40B4-BE49-F238E27FC236}">
                <a16:creationId xmlns:a16="http://schemas.microsoft.com/office/drawing/2014/main" xmlns="" id="{E68072DD-FF85-402C-95C9-FB86C19E77E9}"/>
              </a:ext>
            </a:extLst>
          </p:cNvPr>
          <p:cNvSpPr/>
          <p:nvPr userDrawn="1"/>
        </p:nvSpPr>
        <p:spPr>
          <a:xfrm>
            <a:off x="334054" y="2099475"/>
            <a:ext cx="4244340" cy="1969770"/>
          </a:xfrm>
          <a:custGeom>
            <a:avLst/>
            <a:gdLst/>
            <a:ahLst/>
            <a:cxnLst/>
            <a:rect l="l" t="t" r="r" b="b"/>
            <a:pathLst>
              <a:path w="4244340" h="1969770">
                <a:moveTo>
                  <a:pt x="4141368" y="0"/>
                </a:moveTo>
                <a:lnTo>
                  <a:pt x="102641" y="0"/>
                </a:lnTo>
                <a:lnTo>
                  <a:pt x="62686" y="8067"/>
                </a:lnTo>
                <a:lnTo>
                  <a:pt x="30060" y="30067"/>
                </a:lnTo>
                <a:lnTo>
                  <a:pt x="8065" y="62697"/>
                </a:lnTo>
                <a:lnTo>
                  <a:pt x="0" y="102654"/>
                </a:lnTo>
                <a:lnTo>
                  <a:pt x="0" y="1866849"/>
                </a:lnTo>
                <a:lnTo>
                  <a:pt x="8065" y="1906798"/>
                </a:lnTo>
                <a:lnTo>
                  <a:pt x="30060" y="1939424"/>
                </a:lnTo>
                <a:lnTo>
                  <a:pt x="62686" y="1961423"/>
                </a:lnTo>
                <a:lnTo>
                  <a:pt x="102641" y="1969490"/>
                </a:lnTo>
                <a:lnTo>
                  <a:pt x="4141368" y="1969490"/>
                </a:lnTo>
                <a:lnTo>
                  <a:pt x="4181323" y="1961423"/>
                </a:lnTo>
                <a:lnTo>
                  <a:pt x="4213948" y="1939424"/>
                </a:lnTo>
                <a:lnTo>
                  <a:pt x="4235944" y="1906798"/>
                </a:lnTo>
                <a:lnTo>
                  <a:pt x="4244009" y="1866849"/>
                </a:lnTo>
                <a:lnTo>
                  <a:pt x="4244009" y="102654"/>
                </a:lnTo>
                <a:lnTo>
                  <a:pt x="4235944" y="62697"/>
                </a:lnTo>
                <a:lnTo>
                  <a:pt x="4213948" y="30067"/>
                </a:lnTo>
                <a:lnTo>
                  <a:pt x="4181323" y="8067"/>
                </a:lnTo>
                <a:lnTo>
                  <a:pt x="41413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xmlns="" id="{929E5F6D-F7FD-4F2E-A980-E545740CB62D}"/>
              </a:ext>
            </a:extLst>
          </p:cNvPr>
          <p:cNvSpPr/>
          <p:nvPr userDrawn="1"/>
        </p:nvSpPr>
        <p:spPr>
          <a:xfrm>
            <a:off x="4872449" y="2067845"/>
            <a:ext cx="7031990" cy="4216400"/>
          </a:xfrm>
          <a:custGeom>
            <a:avLst/>
            <a:gdLst/>
            <a:ahLst/>
            <a:cxnLst/>
            <a:rect l="l" t="t" r="r" b="b"/>
            <a:pathLst>
              <a:path w="7031990" h="4216400">
                <a:moveTo>
                  <a:pt x="6928980" y="0"/>
                </a:moveTo>
                <a:lnTo>
                  <a:pt x="102654" y="0"/>
                </a:lnTo>
                <a:lnTo>
                  <a:pt x="62697" y="8067"/>
                </a:lnTo>
                <a:lnTo>
                  <a:pt x="30067" y="30067"/>
                </a:lnTo>
                <a:lnTo>
                  <a:pt x="8067" y="62697"/>
                </a:lnTo>
                <a:lnTo>
                  <a:pt x="0" y="102654"/>
                </a:lnTo>
                <a:lnTo>
                  <a:pt x="0" y="4113441"/>
                </a:lnTo>
                <a:lnTo>
                  <a:pt x="8067" y="4153390"/>
                </a:lnTo>
                <a:lnTo>
                  <a:pt x="30067" y="4186016"/>
                </a:lnTo>
                <a:lnTo>
                  <a:pt x="62697" y="4208015"/>
                </a:lnTo>
                <a:lnTo>
                  <a:pt x="102654" y="4216082"/>
                </a:lnTo>
                <a:lnTo>
                  <a:pt x="6928980" y="4216082"/>
                </a:lnTo>
                <a:lnTo>
                  <a:pt x="6968935" y="4208015"/>
                </a:lnTo>
                <a:lnTo>
                  <a:pt x="7001560" y="4186016"/>
                </a:lnTo>
                <a:lnTo>
                  <a:pt x="7023556" y="4153390"/>
                </a:lnTo>
                <a:lnTo>
                  <a:pt x="7031621" y="4113441"/>
                </a:lnTo>
                <a:lnTo>
                  <a:pt x="7031621" y="102654"/>
                </a:lnTo>
                <a:lnTo>
                  <a:pt x="7023556" y="62697"/>
                </a:lnTo>
                <a:lnTo>
                  <a:pt x="7001560" y="30067"/>
                </a:lnTo>
                <a:lnTo>
                  <a:pt x="6968935" y="8067"/>
                </a:lnTo>
                <a:lnTo>
                  <a:pt x="69289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189878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лок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19566" y="6356350"/>
            <a:ext cx="2743200" cy="365125"/>
          </a:xfrm>
        </p:spPr>
        <p:txBody>
          <a:bodyPr/>
          <a:lstStyle>
            <a:lvl1pPr>
              <a:defRPr sz="1400" b="1">
                <a:solidFill>
                  <a:srgbClr val="185292"/>
                </a:solidFill>
                <a:latin typeface="Bebas Neue Book" panose="00000500000000000000" pitchFamily="2" charset="-52"/>
              </a:defRPr>
            </a:lvl1pPr>
          </a:lstStyle>
          <a:p>
            <a:fld id="{EC94D1C2-2472-4579-AD4C-75C86420094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object 2"/>
          <p:cNvSpPr/>
          <p:nvPr userDrawn="1"/>
        </p:nvSpPr>
        <p:spPr bwMode="auto">
          <a:xfrm>
            <a:off x="331674" y="1601696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 extrusionOk="0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19" name="Picture 2" descr="C:\Users\Денис\Downloads\3AEE96DF-D80C-4BDB-AD9E-5A7FA8F97A08.jpeg">
            <a:extLst>
              <a:ext uri="{FF2B5EF4-FFF2-40B4-BE49-F238E27FC236}">
                <a16:creationId xmlns:a16="http://schemas.microsoft.com/office/drawing/2014/main" xmlns="" id="{36B6DB95-84EF-4565-A300-5971896A469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6532" y="254710"/>
            <a:ext cx="1009066" cy="10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object 33"/>
          <p:cNvSpPr/>
          <p:nvPr userDrawn="1"/>
        </p:nvSpPr>
        <p:spPr bwMode="auto"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 extrusionOk="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xmlns="" id="{F7A22BDC-5713-4527-BB84-7C9DF648747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852157" y="254710"/>
            <a:ext cx="924375" cy="10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8">
            <a:extLst>
              <a:ext uri="{FF2B5EF4-FFF2-40B4-BE49-F238E27FC236}">
                <a16:creationId xmlns:a16="http://schemas.microsoft.com/office/drawing/2014/main" xmlns="" id="{37F3685B-7DD8-4211-AEE7-EF2CA1219F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675" y="582424"/>
            <a:ext cx="9452406" cy="1019271"/>
          </a:xfrm>
        </p:spPr>
        <p:txBody>
          <a:bodyPr wrap="none">
            <a:noAutofit/>
          </a:bodyPr>
          <a:lstStyle>
            <a:lvl1pPr>
              <a:defRPr sz="3200"/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3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0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ЗАГОЛОВОК СЛАЙДА. </a:t>
            </a:r>
            <a:br>
              <a:rPr kumimoji="0" lang="ru-RU" sz="340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</a:br>
            <a:r>
              <a:rPr kumimoji="0" lang="ru-RU" sz="340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ВОЗМОЖНО </a:t>
            </a:r>
            <a:r>
              <a:rPr kumimoji="0" lang="ru-RU" sz="3400" b="1" i="0" u="none" strike="noStrike" kern="0" cap="none" spc="-1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РАЗДЕЛЕНИЕ </a:t>
            </a:r>
            <a:r>
              <a:rPr kumimoji="0" lang="ru-RU" sz="340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НА</a:t>
            </a:r>
            <a:r>
              <a:rPr kumimoji="0" lang="ru-RU" sz="3400" b="1" i="0" u="none" strike="noStrike" kern="0" cap="none" spc="-1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 </a:t>
            </a:r>
            <a:r>
              <a:rPr kumimoji="0" lang="ru-RU" sz="340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ДВЕ </a:t>
            </a:r>
            <a:r>
              <a:rPr kumimoji="0" lang="ru-RU" sz="3400" b="1" i="0" u="none" strike="noStrike" kern="0" cap="none" spc="-1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СТРОЧКИ</a:t>
            </a:r>
            <a:endParaRPr kumimoji="0" lang="ru-RU" sz="3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ebas Neue Bold"/>
              <a:cs typeface="Bebas Neue Bold"/>
            </a:endParaRP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0AA56F56-A690-4372-8441-089C012E7F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788" y="254000"/>
            <a:ext cx="9451975" cy="310598"/>
          </a:xfrm>
        </p:spPr>
        <p:txBody>
          <a:bodyPr>
            <a:noAutofit/>
          </a:bodyPr>
          <a:lstStyle>
            <a:lvl1pPr>
              <a:defRPr>
                <a:latin typeface="Bebas Neue Book" panose="00000500000000000000" pitchFamily="2" charset="-52"/>
              </a:defRPr>
            </a:lvl1pPr>
          </a:lstStyle>
          <a:p>
            <a:pPr lvl="0"/>
            <a:r>
              <a:rPr kumimoji="0" lang="ru-RU" sz="2150" b="0" i="0" u="none" strike="noStrike" kern="0" cap="none" spc="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ОБЩЕЕ</a:t>
            </a:r>
            <a:r>
              <a:rPr kumimoji="0" lang="ru-RU" sz="2150" b="0" i="0" u="none" strike="noStrike" kern="0" cap="none" spc="5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 </a:t>
            </a:r>
            <a:r>
              <a:rPr kumimoji="0" lang="ru-RU" sz="2150" b="0" i="0" u="none" strike="noStrike" kern="0" cap="none" spc="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НАИМЕНОВАНИЕ</a:t>
            </a:r>
            <a:r>
              <a:rPr kumimoji="0" lang="ru-RU" sz="2150" b="0" i="0" u="none" strike="noStrike" kern="0" cap="none" spc="6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 </a:t>
            </a:r>
            <a:r>
              <a:rPr kumimoji="0" lang="ru-RU" sz="2150" b="0" i="0" u="none" strike="noStrike" kern="0" cap="none" spc="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РАЗДЕЛА</a:t>
            </a:r>
            <a:r>
              <a:rPr kumimoji="0" lang="ru-RU" sz="2150" b="0" i="0" u="none" strike="noStrike" kern="0" cap="none" spc="6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 </a:t>
            </a:r>
            <a:r>
              <a:rPr kumimoji="0" lang="ru-RU" sz="2150" b="0" i="0" u="none" strike="noStrike" kern="0" cap="none" spc="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(ПРИ</a:t>
            </a:r>
            <a:r>
              <a:rPr kumimoji="0" lang="ru-RU" sz="2150" b="0" i="0" u="none" strike="noStrike" kern="0" cap="none" spc="6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 </a:t>
            </a:r>
            <a:r>
              <a:rPr kumimoji="0" lang="ru-RU" sz="2150" b="0" i="0" u="none" strike="noStrike" kern="0" cap="none" spc="-1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НЕОБХОДИМОСТИ)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6055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лок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19566" y="6356350"/>
            <a:ext cx="2743200" cy="365125"/>
          </a:xfrm>
        </p:spPr>
        <p:txBody>
          <a:bodyPr/>
          <a:lstStyle>
            <a:lvl1pPr>
              <a:defRPr sz="1400" b="1">
                <a:solidFill>
                  <a:srgbClr val="185292"/>
                </a:solidFill>
                <a:latin typeface="Bebas Neue Book" panose="00000500000000000000" pitchFamily="2" charset="-52"/>
              </a:defRPr>
            </a:lvl1pPr>
          </a:lstStyle>
          <a:p>
            <a:fld id="{EC94D1C2-2472-4579-AD4C-75C86420094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object 2"/>
          <p:cNvSpPr/>
          <p:nvPr userDrawn="1"/>
        </p:nvSpPr>
        <p:spPr bwMode="auto">
          <a:xfrm>
            <a:off x="331674" y="1601696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 extrusionOk="0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3" name="object 33"/>
          <p:cNvSpPr/>
          <p:nvPr userDrawn="1"/>
        </p:nvSpPr>
        <p:spPr bwMode="auto"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 extrusionOk="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xmlns="" id="{37F3685B-7DD8-4211-AEE7-EF2CA1219F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675" y="582424"/>
            <a:ext cx="9452406" cy="1019271"/>
          </a:xfrm>
        </p:spPr>
        <p:txBody>
          <a:bodyPr wrap="none">
            <a:noAutofit/>
          </a:bodyPr>
          <a:lstStyle>
            <a:lvl1pPr>
              <a:defRPr sz="3200"/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3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0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ЗАГОЛОВОК СЛАЙДА. </a:t>
            </a:r>
            <a:br>
              <a:rPr kumimoji="0" lang="ru-RU" sz="340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</a:br>
            <a:r>
              <a:rPr kumimoji="0" lang="ru-RU" sz="340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ВОЗМОЖНО </a:t>
            </a:r>
            <a:r>
              <a:rPr kumimoji="0" lang="ru-RU" sz="3400" b="1" i="0" u="none" strike="noStrike" kern="0" cap="none" spc="-1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РАЗДЕЛЕНИЕ </a:t>
            </a:r>
            <a:r>
              <a:rPr kumimoji="0" lang="ru-RU" sz="340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НА</a:t>
            </a:r>
            <a:r>
              <a:rPr kumimoji="0" lang="ru-RU" sz="3400" b="1" i="0" u="none" strike="noStrike" kern="0" cap="none" spc="-1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 </a:t>
            </a:r>
            <a:r>
              <a:rPr kumimoji="0" lang="ru-RU" sz="340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ДВЕ </a:t>
            </a:r>
            <a:r>
              <a:rPr kumimoji="0" lang="ru-RU" sz="3400" b="1" i="0" u="none" strike="noStrike" kern="0" cap="none" spc="-1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СТРОЧКИ</a:t>
            </a:r>
            <a:endParaRPr kumimoji="0" lang="ru-RU" sz="3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ebas Neue Bold"/>
              <a:cs typeface="Bebas Neue Bold"/>
            </a:endParaRP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0AA56F56-A690-4372-8441-089C012E7F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788" y="254000"/>
            <a:ext cx="9451975" cy="310598"/>
          </a:xfrm>
        </p:spPr>
        <p:txBody>
          <a:bodyPr>
            <a:noAutofit/>
          </a:bodyPr>
          <a:lstStyle>
            <a:lvl1pPr>
              <a:defRPr>
                <a:latin typeface="Bebas Neue Book" panose="00000500000000000000" pitchFamily="2" charset="-52"/>
              </a:defRPr>
            </a:lvl1pPr>
          </a:lstStyle>
          <a:p>
            <a:pPr lvl="0"/>
            <a:r>
              <a:rPr kumimoji="0" lang="ru-RU" sz="2150" b="0" i="0" u="none" strike="noStrike" kern="0" cap="none" spc="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ОБЩЕЕ</a:t>
            </a:r>
            <a:r>
              <a:rPr kumimoji="0" lang="ru-RU" sz="2150" b="0" i="0" u="none" strike="noStrike" kern="0" cap="none" spc="5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 </a:t>
            </a:r>
            <a:r>
              <a:rPr kumimoji="0" lang="ru-RU" sz="2150" b="0" i="0" u="none" strike="noStrike" kern="0" cap="none" spc="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НАИМЕНОВАНИЕ</a:t>
            </a:r>
            <a:r>
              <a:rPr kumimoji="0" lang="ru-RU" sz="2150" b="0" i="0" u="none" strike="noStrike" kern="0" cap="none" spc="6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 </a:t>
            </a:r>
            <a:r>
              <a:rPr kumimoji="0" lang="ru-RU" sz="2150" b="0" i="0" u="none" strike="noStrike" kern="0" cap="none" spc="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РАЗДЕЛА</a:t>
            </a:r>
            <a:r>
              <a:rPr kumimoji="0" lang="ru-RU" sz="2150" b="0" i="0" u="none" strike="noStrike" kern="0" cap="none" spc="6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 </a:t>
            </a:r>
            <a:r>
              <a:rPr kumimoji="0" lang="ru-RU" sz="2150" b="0" i="0" u="none" strike="noStrike" kern="0" cap="none" spc="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(ПРИ</a:t>
            </a:r>
            <a:r>
              <a:rPr kumimoji="0" lang="ru-RU" sz="2150" b="0" i="0" u="none" strike="noStrike" kern="0" cap="none" spc="6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 </a:t>
            </a:r>
            <a:r>
              <a:rPr kumimoji="0" lang="ru-RU" sz="2150" b="0" i="0" u="none" strike="noStrike" kern="0" cap="none" spc="-1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НЕОБХОДИМОСТИ)</a:t>
            </a:r>
            <a:endParaRPr lang="ru-RU" dirty="0"/>
          </a:p>
        </p:txBody>
      </p:sp>
      <p:sp>
        <p:nvSpPr>
          <p:cNvPr id="25" name="object 40">
            <a:extLst>
              <a:ext uri="{FF2B5EF4-FFF2-40B4-BE49-F238E27FC236}">
                <a16:creationId xmlns:a16="http://schemas.microsoft.com/office/drawing/2014/main" xmlns="" id="{7F2C38F3-818F-481C-8F00-0152E09C68A5}"/>
              </a:ext>
            </a:extLst>
          </p:cNvPr>
          <p:cNvSpPr/>
          <p:nvPr userDrawn="1"/>
        </p:nvSpPr>
        <p:spPr>
          <a:xfrm>
            <a:off x="331674" y="2590137"/>
            <a:ext cx="4210050" cy="3656965"/>
          </a:xfrm>
          <a:custGeom>
            <a:avLst/>
            <a:gdLst/>
            <a:ahLst/>
            <a:cxnLst/>
            <a:rect l="l" t="t" r="r" b="b"/>
            <a:pathLst>
              <a:path w="4210050" h="3656965">
                <a:moveTo>
                  <a:pt x="4107294" y="0"/>
                </a:moveTo>
                <a:lnTo>
                  <a:pt x="102654" y="0"/>
                </a:lnTo>
                <a:lnTo>
                  <a:pt x="62697" y="8065"/>
                </a:lnTo>
                <a:lnTo>
                  <a:pt x="30067" y="30060"/>
                </a:lnTo>
                <a:lnTo>
                  <a:pt x="8067" y="62686"/>
                </a:lnTo>
                <a:lnTo>
                  <a:pt x="0" y="102641"/>
                </a:lnTo>
                <a:lnTo>
                  <a:pt x="0" y="3553853"/>
                </a:lnTo>
                <a:lnTo>
                  <a:pt x="8067" y="3593803"/>
                </a:lnTo>
                <a:lnTo>
                  <a:pt x="30067" y="3626429"/>
                </a:lnTo>
                <a:lnTo>
                  <a:pt x="62697" y="3648428"/>
                </a:lnTo>
                <a:lnTo>
                  <a:pt x="102654" y="3656495"/>
                </a:lnTo>
                <a:lnTo>
                  <a:pt x="4107294" y="3656495"/>
                </a:lnTo>
                <a:lnTo>
                  <a:pt x="4147249" y="3648428"/>
                </a:lnTo>
                <a:lnTo>
                  <a:pt x="4179874" y="3626429"/>
                </a:lnTo>
                <a:lnTo>
                  <a:pt x="4201870" y="3593803"/>
                </a:lnTo>
                <a:lnTo>
                  <a:pt x="4209935" y="3553853"/>
                </a:lnTo>
                <a:lnTo>
                  <a:pt x="4209935" y="102641"/>
                </a:lnTo>
                <a:lnTo>
                  <a:pt x="4201870" y="62686"/>
                </a:lnTo>
                <a:lnTo>
                  <a:pt x="4179874" y="30060"/>
                </a:lnTo>
                <a:lnTo>
                  <a:pt x="4147249" y="8065"/>
                </a:lnTo>
                <a:lnTo>
                  <a:pt x="41072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45">
            <a:extLst>
              <a:ext uri="{FF2B5EF4-FFF2-40B4-BE49-F238E27FC236}">
                <a16:creationId xmlns:a16="http://schemas.microsoft.com/office/drawing/2014/main" xmlns="" id="{2D5613D6-D60F-4362-A968-822624D52E9B}"/>
              </a:ext>
            </a:extLst>
          </p:cNvPr>
          <p:cNvSpPr/>
          <p:nvPr userDrawn="1"/>
        </p:nvSpPr>
        <p:spPr>
          <a:xfrm>
            <a:off x="613326" y="4518145"/>
            <a:ext cx="3656329" cy="0"/>
          </a:xfrm>
          <a:custGeom>
            <a:avLst/>
            <a:gdLst/>
            <a:ahLst/>
            <a:cxnLst/>
            <a:rect l="l" t="t" r="r" b="b"/>
            <a:pathLst>
              <a:path w="3656329">
                <a:moveTo>
                  <a:pt x="0" y="0"/>
                </a:moveTo>
                <a:lnTo>
                  <a:pt x="3656279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47">
            <a:extLst>
              <a:ext uri="{FF2B5EF4-FFF2-40B4-BE49-F238E27FC236}">
                <a16:creationId xmlns:a16="http://schemas.microsoft.com/office/drawing/2014/main" xmlns="" id="{E0D1F6C3-6A2E-4409-9088-32F8B808A127}"/>
              </a:ext>
            </a:extLst>
          </p:cNvPr>
          <p:cNvSpPr/>
          <p:nvPr userDrawn="1"/>
        </p:nvSpPr>
        <p:spPr>
          <a:xfrm>
            <a:off x="4973118" y="2590137"/>
            <a:ext cx="6916420" cy="3656965"/>
          </a:xfrm>
          <a:custGeom>
            <a:avLst/>
            <a:gdLst/>
            <a:ahLst/>
            <a:cxnLst/>
            <a:rect l="l" t="t" r="r" b="b"/>
            <a:pathLst>
              <a:path w="6916420" h="3656965">
                <a:moveTo>
                  <a:pt x="6813232" y="0"/>
                </a:moveTo>
                <a:lnTo>
                  <a:pt x="102654" y="0"/>
                </a:lnTo>
                <a:lnTo>
                  <a:pt x="62697" y="8065"/>
                </a:lnTo>
                <a:lnTo>
                  <a:pt x="30067" y="30060"/>
                </a:lnTo>
                <a:lnTo>
                  <a:pt x="8067" y="62686"/>
                </a:lnTo>
                <a:lnTo>
                  <a:pt x="0" y="102641"/>
                </a:lnTo>
                <a:lnTo>
                  <a:pt x="0" y="3553853"/>
                </a:lnTo>
                <a:lnTo>
                  <a:pt x="8067" y="3593803"/>
                </a:lnTo>
                <a:lnTo>
                  <a:pt x="30067" y="3626429"/>
                </a:lnTo>
                <a:lnTo>
                  <a:pt x="62697" y="3648428"/>
                </a:lnTo>
                <a:lnTo>
                  <a:pt x="102654" y="3656495"/>
                </a:lnTo>
                <a:lnTo>
                  <a:pt x="6813232" y="3656495"/>
                </a:lnTo>
                <a:lnTo>
                  <a:pt x="6853187" y="3648428"/>
                </a:lnTo>
                <a:lnTo>
                  <a:pt x="6885813" y="3626429"/>
                </a:lnTo>
                <a:lnTo>
                  <a:pt x="6907808" y="3593803"/>
                </a:lnTo>
                <a:lnTo>
                  <a:pt x="6915873" y="3553853"/>
                </a:lnTo>
                <a:lnTo>
                  <a:pt x="6915873" y="102641"/>
                </a:lnTo>
                <a:lnTo>
                  <a:pt x="6907808" y="62686"/>
                </a:lnTo>
                <a:lnTo>
                  <a:pt x="6885813" y="30060"/>
                </a:lnTo>
                <a:lnTo>
                  <a:pt x="6853187" y="8065"/>
                </a:lnTo>
                <a:lnTo>
                  <a:pt x="68132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84658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рафи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19566" y="6356350"/>
            <a:ext cx="2743200" cy="365125"/>
          </a:xfrm>
        </p:spPr>
        <p:txBody>
          <a:bodyPr/>
          <a:lstStyle>
            <a:lvl1pPr>
              <a:defRPr sz="1400" b="1">
                <a:solidFill>
                  <a:srgbClr val="185292"/>
                </a:solidFill>
                <a:latin typeface="Bebas Neue Book" panose="00000500000000000000" pitchFamily="2" charset="-52"/>
              </a:defRPr>
            </a:lvl1pPr>
          </a:lstStyle>
          <a:p>
            <a:fld id="{EC94D1C2-2472-4579-AD4C-75C86420094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object 2"/>
          <p:cNvSpPr/>
          <p:nvPr userDrawn="1"/>
        </p:nvSpPr>
        <p:spPr bwMode="auto">
          <a:xfrm>
            <a:off x="331674" y="1601696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 extrusionOk="0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3" name="object 33"/>
          <p:cNvSpPr/>
          <p:nvPr userDrawn="1"/>
        </p:nvSpPr>
        <p:spPr bwMode="auto"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 extrusionOk="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xmlns="" id="{37F3685B-7DD8-4211-AEE7-EF2CA1219F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675" y="582424"/>
            <a:ext cx="9452406" cy="1019271"/>
          </a:xfrm>
        </p:spPr>
        <p:txBody>
          <a:bodyPr wrap="none">
            <a:noAutofit/>
          </a:bodyPr>
          <a:lstStyle>
            <a:lvl1pPr>
              <a:defRPr sz="3200"/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3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0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ЗАГОЛОВОК СЛАЙДА. </a:t>
            </a:r>
            <a:br>
              <a:rPr kumimoji="0" lang="ru-RU" sz="340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</a:br>
            <a:r>
              <a:rPr kumimoji="0" lang="ru-RU" sz="340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ВОЗМОЖНО </a:t>
            </a:r>
            <a:r>
              <a:rPr kumimoji="0" lang="ru-RU" sz="3400" b="1" i="0" u="none" strike="noStrike" kern="0" cap="none" spc="-1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РАЗДЕЛЕНИЕ </a:t>
            </a:r>
            <a:r>
              <a:rPr kumimoji="0" lang="ru-RU" sz="340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НА</a:t>
            </a:r>
            <a:r>
              <a:rPr kumimoji="0" lang="ru-RU" sz="3400" b="1" i="0" u="none" strike="noStrike" kern="0" cap="none" spc="-1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 </a:t>
            </a:r>
            <a:r>
              <a:rPr kumimoji="0" lang="ru-RU" sz="340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ДВЕ </a:t>
            </a:r>
            <a:r>
              <a:rPr kumimoji="0" lang="ru-RU" sz="3400" b="1" i="0" u="none" strike="noStrike" kern="0" cap="none" spc="-1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СТРОЧКИ</a:t>
            </a:r>
            <a:endParaRPr kumimoji="0" lang="ru-RU" sz="3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ebas Neue Bold"/>
              <a:cs typeface="Bebas Neue Bold"/>
            </a:endParaRP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0AA56F56-A690-4372-8441-089C012E7F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788" y="254000"/>
            <a:ext cx="9451975" cy="310598"/>
          </a:xfrm>
        </p:spPr>
        <p:txBody>
          <a:bodyPr>
            <a:noAutofit/>
          </a:bodyPr>
          <a:lstStyle>
            <a:lvl1pPr>
              <a:defRPr>
                <a:latin typeface="Bebas Neue Book" panose="00000500000000000000" pitchFamily="2" charset="-52"/>
              </a:defRPr>
            </a:lvl1pPr>
          </a:lstStyle>
          <a:p>
            <a:pPr lvl="0"/>
            <a:r>
              <a:rPr kumimoji="0" lang="ru-RU" sz="2150" b="0" i="0" u="none" strike="noStrike" kern="0" cap="none" spc="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ОБЩЕЕ</a:t>
            </a:r>
            <a:r>
              <a:rPr kumimoji="0" lang="ru-RU" sz="2150" b="0" i="0" u="none" strike="noStrike" kern="0" cap="none" spc="5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 </a:t>
            </a:r>
            <a:r>
              <a:rPr kumimoji="0" lang="ru-RU" sz="2150" b="0" i="0" u="none" strike="noStrike" kern="0" cap="none" spc="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НАИМЕНОВАНИЕ</a:t>
            </a:r>
            <a:r>
              <a:rPr kumimoji="0" lang="ru-RU" sz="2150" b="0" i="0" u="none" strike="noStrike" kern="0" cap="none" spc="6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 </a:t>
            </a:r>
            <a:r>
              <a:rPr kumimoji="0" lang="ru-RU" sz="2150" b="0" i="0" u="none" strike="noStrike" kern="0" cap="none" spc="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РАЗДЕЛА</a:t>
            </a:r>
            <a:r>
              <a:rPr kumimoji="0" lang="ru-RU" sz="2150" b="0" i="0" u="none" strike="noStrike" kern="0" cap="none" spc="6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 </a:t>
            </a:r>
            <a:r>
              <a:rPr kumimoji="0" lang="ru-RU" sz="2150" b="0" i="0" u="none" strike="noStrike" kern="0" cap="none" spc="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(ПРИ</a:t>
            </a:r>
            <a:r>
              <a:rPr kumimoji="0" lang="ru-RU" sz="2150" b="0" i="0" u="none" strike="noStrike" kern="0" cap="none" spc="6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 </a:t>
            </a:r>
            <a:r>
              <a:rPr kumimoji="0" lang="ru-RU" sz="2150" b="0" i="0" u="none" strike="noStrike" kern="0" cap="none" spc="-1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НЕОБХОДИМОСТИ)</a:t>
            </a:r>
            <a:endParaRPr lang="ru-RU" dirty="0"/>
          </a:p>
        </p:txBody>
      </p:sp>
      <p:sp>
        <p:nvSpPr>
          <p:cNvPr id="13" name="object 36">
            <a:extLst>
              <a:ext uri="{FF2B5EF4-FFF2-40B4-BE49-F238E27FC236}">
                <a16:creationId xmlns:a16="http://schemas.microsoft.com/office/drawing/2014/main" xmlns="" id="{7CFC59BF-A190-4901-B4E2-FEBAC6BCBE7B}"/>
              </a:ext>
            </a:extLst>
          </p:cNvPr>
          <p:cNvSpPr/>
          <p:nvPr userDrawn="1"/>
        </p:nvSpPr>
        <p:spPr>
          <a:xfrm>
            <a:off x="6641772" y="1855664"/>
            <a:ext cx="5282565" cy="4335145"/>
          </a:xfrm>
          <a:custGeom>
            <a:avLst/>
            <a:gdLst/>
            <a:ahLst/>
            <a:cxnLst/>
            <a:rect l="l" t="t" r="r" b="b"/>
            <a:pathLst>
              <a:path w="5282565" h="4335145">
                <a:moveTo>
                  <a:pt x="5179580" y="0"/>
                </a:moveTo>
                <a:lnTo>
                  <a:pt x="102654" y="0"/>
                </a:lnTo>
                <a:lnTo>
                  <a:pt x="62697" y="8065"/>
                </a:lnTo>
                <a:lnTo>
                  <a:pt x="30067" y="30060"/>
                </a:lnTo>
                <a:lnTo>
                  <a:pt x="8067" y="62686"/>
                </a:lnTo>
                <a:lnTo>
                  <a:pt x="0" y="102641"/>
                </a:lnTo>
                <a:lnTo>
                  <a:pt x="0" y="4232109"/>
                </a:lnTo>
                <a:lnTo>
                  <a:pt x="8067" y="4272059"/>
                </a:lnTo>
                <a:lnTo>
                  <a:pt x="30067" y="4304685"/>
                </a:lnTo>
                <a:lnTo>
                  <a:pt x="62697" y="4326684"/>
                </a:lnTo>
                <a:lnTo>
                  <a:pt x="102654" y="4334751"/>
                </a:lnTo>
                <a:lnTo>
                  <a:pt x="5179580" y="4334751"/>
                </a:lnTo>
                <a:lnTo>
                  <a:pt x="5219535" y="4326684"/>
                </a:lnTo>
                <a:lnTo>
                  <a:pt x="5252161" y="4304685"/>
                </a:lnTo>
                <a:lnTo>
                  <a:pt x="5274156" y="4272059"/>
                </a:lnTo>
                <a:lnTo>
                  <a:pt x="5282222" y="4232109"/>
                </a:lnTo>
                <a:lnTo>
                  <a:pt x="5282222" y="102641"/>
                </a:lnTo>
                <a:lnTo>
                  <a:pt x="5274156" y="62686"/>
                </a:lnTo>
                <a:lnTo>
                  <a:pt x="5252161" y="30060"/>
                </a:lnTo>
                <a:lnTo>
                  <a:pt x="5219535" y="8065"/>
                </a:lnTo>
                <a:lnTo>
                  <a:pt x="51795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40">
            <a:extLst>
              <a:ext uri="{FF2B5EF4-FFF2-40B4-BE49-F238E27FC236}">
                <a16:creationId xmlns:a16="http://schemas.microsoft.com/office/drawing/2014/main" xmlns="" id="{CEC4CFCA-0503-42D2-826A-712D3ED2E1B5}"/>
              </a:ext>
            </a:extLst>
          </p:cNvPr>
          <p:cNvSpPr/>
          <p:nvPr/>
        </p:nvSpPr>
        <p:spPr>
          <a:xfrm>
            <a:off x="331677" y="1855664"/>
            <a:ext cx="5921375" cy="4335145"/>
          </a:xfrm>
          <a:custGeom>
            <a:avLst/>
            <a:gdLst/>
            <a:ahLst/>
            <a:cxnLst/>
            <a:rect l="l" t="t" r="r" b="b"/>
            <a:pathLst>
              <a:path w="5921375" h="4335145">
                <a:moveTo>
                  <a:pt x="5818581" y="0"/>
                </a:moveTo>
                <a:lnTo>
                  <a:pt x="102654" y="0"/>
                </a:lnTo>
                <a:lnTo>
                  <a:pt x="62697" y="8065"/>
                </a:lnTo>
                <a:lnTo>
                  <a:pt x="30067" y="30060"/>
                </a:lnTo>
                <a:lnTo>
                  <a:pt x="8067" y="62686"/>
                </a:lnTo>
                <a:lnTo>
                  <a:pt x="0" y="102641"/>
                </a:lnTo>
                <a:lnTo>
                  <a:pt x="0" y="4232109"/>
                </a:lnTo>
                <a:lnTo>
                  <a:pt x="8067" y="4272059"/>
                </a:lnTo>
                <a:lnTo>
                  <a:pt x="30067" y="4304685"/>
                </a:lnTo>
                <a:lnTo>
                  <a:pt x="62697" y="4326684"/>
                </a:lnTo>
                <a:lnTo>
                  <a:pt x="102654" y="4334751"/>
                </a:lnTo>
                <a:lnTo>
                  <a:pt x="5818581" y="4334751"/>
                </a:lnTo>
                <a:lnTo>
                  <a:pt x="5858536" y="4326684"/>
                </a:lnTo>
                <a:lnTo>
                  <a:pt x="5891161" y="4304685"/>
                </a:lnTo>
                <a:lnTo>
                  <a:pt x="5913157" y="4272059"/>
                </a:lnTo>
                <a:lnTo>
                  <a:pt x="5921222" y="4232109"/>
                </a:lnTo>
                <a:lnTo>
                  <a:pt x="5921222" y="102641"/>
                </a:lnTo>
                <a:lnTo>
                  <a:pt x="5913157" y="62686"/>
                </a:lnTo>
                <a:lnTo>
                  <a:pt x="5891161" y="30060"/>
                </a:lnTo>
                <a:lnTo>
                  <a:pt x="5858536" y="8065"/>
                </a:lnTo>
                <a:lnTo>
                  <a:pt x="58185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1101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19566" y="6356350"/>
            <a:ext cx="2743200" cy="365125"/>
          </a:xfrm>
        </p:spPr>
        <p:txBody>
          <a:bodyPr/>
          <a:lstStyle>
            <a:lvl1pPr>
              <a:defRPr sz="1400" b="1">
                <a:solidFill>
                  <a:srgbClr val="185292"/>
                </a:solidFill>
                <a:latin typeface="Bebas Neue Book" panose="00000500000000000000" pitchFamily="2" charset="-52"/>
              </a:defRPr>
            </a:lvl1pPr>
          </a:lstStyle>
          <a:p>
            <a:fld id="{EC94D1C2-2472-4579-AD4C-75C86420094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object 33"/>
          <p:cNvSpPr/>
          <p:nvPr userDrawn="1"/>
        </p:nvSpPr>
        <p:spPr bwMode="auto"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 extrusionOk="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xmlns="" id="{37F3685B-7DD8-4211-AEE7-EF2CA1219F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675" y="582424"/>
            <a:ext cx="9452406" cy="1019271"/>
          </a:xfrm>
        </p:spPr>
        <p:txBody>
          <a:bodyPr wrap="none">
            <a:noAutofit/>
          </a:bodyPr>
          <a:lstStyle>
            <a:lvl1pPr>
              <a:defRPr sz="3200"/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3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0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ЗАГОЛОВОК СЛАЙДА. </a:t>
            </a:r>
            <a:br>
              <a:rPr kumimoji="0" lang="ru-RU" sz="340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</a:br>
            <a:r>
              <a:rPr kumimoji="0" lang="ru-RU" sz="340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ВОЗМОЖНО </a:t>
            </a:r>
            <a:r>
              <a:rPr kumimoji="0" lang="ru-RU" sz="3400" b="1" i="0" u="none" strike="noStrike" kern="0" cap="none" spc="-1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РАЗДЕЛЕНИЕ </a:t>
            </a:r>
            <a:r>
              <a:rPr kumimoji="0" lang="ru-RU" sz="340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НА</a:t>
            </a:r>
            <a:r>
              <a:rPr kumimoji="0" lang="ru-RU" sz="3400" b="1" i="0" u="none" strike="noStrike" kern="0" cap="none" spc="-1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 </a:t>
            </a:r>
            <a:r>
              <a:rPr kumimoji="0" lang="ru-RU" sz="340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ДВЕ </a:t>
            </a:r>
            <a:r>
              <a:rPr kumimoji="0" lang="ru-RU" sz="3400" b="1" i="0" u="none" strike="noStrike" kern="0" cap="none" spc="-1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СТРОЧКИ</a:t>
            </a:r>
            <a:endParaRPr kumimoji="0" lang="ru-RU" sz="3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ebas Neue Bold"/>
              <a:cs typeface="Bebas Neue Bold"/>
            </a:endParaRP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0AA56F56-A690-4372-8441-089C012E7F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788" y="254000"/>
            <a:ext cx="9451975" cy="310598"/>
          </a:xfrm>
        </p:spPr>
        <p:txBody>
          <a:bodyPr>
            <a:noAutofit/>
          </a:bodyPr>
          <a:lstStyle>
            <a:lvl1pPr>
              <a:defRPr>
                <a:latin typeface="Bebas Neue Book" panose="00000500000000000000" pitchFamily="2" charset="-52"/>
              </a:defRPr>
            </a:lvl1pPr>
          </a:lstStyle>
          <a:p>
            <a:pPr lvl="0"/>
            <a:r>
              <a:rPr kumimoji="0" lang="ru-RU" sz="2150" b="0" i="0" u="none" strike="noStrike" kern="0" cap="none" spc="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ОБЩЕЕ</a:t>
            </a:r>
            <a:r>
              <a:rPr kumimoji="0" lang="ru-RU" sz="2150" b="0" i="0" u="none" strike="noStrike" kern="0" cap="none" spc="5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 </a:t>
            </a:r>
            <a:r>
              <a:rPr kumimoji="0" lang="ru-RU" sz="2150" b="0" i="0" u="none" strike="noStrike" kern="0" cap="none" spc="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НАИМЕНОВАНИЕ</a:t>
            </a:r>
            <a:r>
              <a:rPr kumimoji="0" lang="ru-RU" sz="2150" b="0" i="0" u="none" strike="noStrike" kern="0" cap="none" spc="6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 </a:t>
            </a:r>
            <a:r>
              <a:rPr kumimoji="0" lang="ru-RU" sz="2150" b="0" i="0" u="none" strike="noStrike" kern="0" cap="none" spc="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РАЗДЕЛА</a:t>
            </a:r>
            <a:r>
              <a:rPr kumimoji="0" lang="ru-RU" sz="2150" b="0" i="0" u="none" strike="noStrike" kern="0" cap="none" spc="6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 </a:t>
            </a:r>
            <a:r>
              <a:rPr kumimoji="0" lang="ru-RU" sz="2150" b="0" i="0" u="none" strike="noStrike" kern="0" cap="none" spc="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(ПРИ</a:t>
            </a:r>
            <a:r>
              <a:rPr kumimoji="0" lang="ru-RU" sz="2150" b="0" i="0" u="none" strike="noStrike" kern="0" cap="none" spc="6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 </a:t>
            </a:r>
            <a:r>
              <a:rPr kumimoji="0" lang="ru-RU" sz="2150" b="0" i="0" u="none" strike="noStrike" kern="0" cap="none" spc="-1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НЕОБХОДИМОСТИ)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9572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арта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19566" y="6356350"/>
            <a:ext cx="2743200" cy="365125"/>
          </a:xfrm>
        </p:spPr>
        <p:txBody>
          <a:bodyPr/>
          <a:lstStyle>
            <a:lvl1pPr>
              <a:defRPr sz="1400" b="1">
                <a:solidFill>
                  <a:srgbClr val="185292"/>
                </a:solidFill>
                <a:latin typeface="Bebas Neue Book" panose="00000500000000000000" pitchFamily="2" charset="-52"/>
              </a:defRPr>
            </a:lvl1pPr>
          </a:lstStyle>
          <a:p>
            <a:fld id="{EC94D1C2-2472-4579-AD4C-75C86420094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object 2"/>
          <p:cNvSpPr/>
          <p:nvPr userDrawn="1"/>
        </p:nvSpPr>
        <p:spPr bwMode="auto">
          <a:xfrm>
            <a:off x="331674" y="1601696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 extrusionOk="0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3" name="object 33"/>
          <p:cNvSpPr/>
          <p:nvPr userDrawn="1"/>
        </p:nvSpPr>
        <p:spPr bwMode="auto"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 extrusionOk="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xmlns="" id="{37F3685B-7DD8-4211-AEE7-EF2CA1219F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675" y="582424"/>
            <a:ext cx="9452406" cy="1019271"/>
          </a:xfrm>
        </p:spPr>
        <p:txBody>
          <a:bodyPr wrap="none">
            <a:noAutofit/>
          </a:bodyPr>
          <a:lstStyle>
            <a:lvl1pPr>
              <a:defRPr sz="3200"/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3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0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ЗАГОЛОВОК СЛАЙДА. </a:t>
            </a:r>
            <a:br>
              <a:rPr kumimoji="0" lang="ru-RU" sz="340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</a:br>
            <a:r>
              <a:rPr kumimoji="0" lang="ru-RU" sz="340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ВОЗМОЖНО </a:t>
            </a:r>
            <a:r>
              <a:rPr kumimoji="0" lang="ru-RU" sz="3400" b="1" i="0" u="none" strike="noStrike" kern="0" cap="none" spc="-1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РАЗДЕЛЕНИЕ </a:t>
            </a:r>
            <a:r>
              <a:rPr kumimoji="0" lang="ru-RU" sz="340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НА</a:t>
            </a:r>
            <a:r>
              <a:rPr kumimoji="0" lang="ru-RU" sz="3400" b="1" i="0" u="none" strike="noStrike" kern="0" cap="none" spc="-1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 </a:t>
            </a:r>
            <a:r>
              <a:rPr kumimoji="0" lang="ru-RU" sz="3400" b="1" i="0" u="none" strike="noStrike" kern="0" cap="none" spc="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ДВЕ </a:t>
            </a:r>
            <a:r>
              <a:rPr kumimoji="0" lang="ru-RU" sz="3400" b="1" i="0" u="none" strike="noStrike" kern="0" cap="none" spc="-10" normalizeH="0" baseline="0" noProof="0" dirty="0">
                <a:ln>
                  <a:noFill/>
                </a:ln>
                <a:solidFill>
                  <a:srgbClr val="185292"/>
                </a:solidFill>
                <a:effectLst/>
                <a:uLnTx/>
                <a:uFillTx/>
                <a:latin typeface="Bebas Neue Bold"/>
                <a:cs typeface="Bebas Neue Bold"/>
              </a:rPr>
              <a:t>СТРОЧКИ</a:t>
            </a:r>
            <a:endParaRPr kumimoji="0" lang="ru-RU" sz="3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ebas Neue Bold"/>
              <a:cs typeface="Bebas Neue Bold"/>
            </a:endParaRP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0AA56F56-A690-4372-8441-089C012E7F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788" y="254000"/>
            <a:ext cx="9451975" cy="310598"/>
          </a:xfrm>
        </p:spPr>
        <p:txBody>
          <a:bodyPr>
            <a:noAutofit/>
          </a:bodyPr>
          <a:lstStyle>
            <a:lvl1pPr>
              <a:defRPr>
                <a:latin typeface="Bebas Neue Book" panose="00000500000000000000" pitchFamily="2" charset="-52"/>
              </a:defRPr>
            </a:lvl1pPr>
          </a:lstStyle>
          <a:p>
            <a:pPr lvl="0"/>
            <a:r>
              <a:rPr kumimoji="0" lang="ru-RU" sz="2150" b="0" i="0" u="none" strike="noStrike" kern="0" cap="none" spc="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ОБЩЕЕ</a:t>
            </a:r>
            <a:r>
              <a:rPr kumimoji="0" lang="ru-RU" sz="2150" b="0" i="0" u="none" strike="noStrike" kern="0" cap="none" spc="5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 </a:t>
            </a:r>
            <a:r>
              <a:rPr kumimoji="0" lang="ru-RU" sz="2150" b="0" i="0" u="none" strike="noStrike" kern="0" cap="none" spc="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НАИМЕНОВАНИЕ</a:t>
            </a:r>
            <a:r>
              <a:rPr kumimoji="0" lang="ru-RU" sz="2150" b="0" i="0" u="none" strike="noStrike" kern="0" cap="none" spc="6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 </a:t>
            </a:r>
            <a:r>
              <a:rPr kumimoji="0" lang="ru-RU" sz="2150" b="0" i="0" u="none" strike="noStrike" kern="0" cap="none" spc="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РАЗДЕЛА</a:t>
            </a:r>
            <a:r>
              <a:rPr kumimoji="0" lang="ru-RU" sz="2150" b="0" i="0" u="none" strike="noStrike" kern="0" cap="none" spc="6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 </a:t>
            </a:r>
            <a:r>
              <a:rPr kumimoji="0" lang="ru-RU" sz="2150" b="0" i="0" u="none" strike="noStrike" kern="0" cap="none" spc="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(ПРИ</a:t>
            </a:r>
            <a:r>
              <a:rPr kumimoji="0" lang="ru-RU" sz="2150" b="0" i="0" u="none" strike="noStrike" kern="0" cap="none" spc="6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 </a:t>
            </a:r>
            <a:r>
              <a:rPr kumimoji="0" lang="ru-RU" sz="2150" b="0" i="0" u="none" strike="noStrike" kern="0" cap="none" spc="-10" normalizeH="0" baseline="0" noProof="0" dirty="0">
                <a:ln>
                  <a:noFill/>
                </a:ln>
                <a:solidFill>
                  <a:srgbClr val="A8A8A7"/>
                </a:solidFill>
                <a:effectLst/>
                <a:uLnTx/>
                <a:uFillTx/>
                <a:latin typeface="Bebas Neue Book"/>
                <a:ea typeface="+mj-ea"/>
                <a:cs typeface="Bebas Neue Book"/>
              </a:rPr>
              <a:t>НЕОБХОДИМОСТИ)</a:t>
            </a:r>
            <a:endParaRPr lang="ru-RU" dirty="0"/>
          </a:p>
        </p:txBody>
      </p:sp>
      <p:sp>
        <p:nvSpPr>
          <p:cNvPr id="10" name="object 47">
            <a:extLst>
              <a:ext uri="{FF2B5EF4-FFF2-40B4-BE49-F238E27FC236}">
                <a16:creationId xmlns:a16="http://schemas.microsoft.com/office/drawing/2014/main" xmlns="" id="{3B1DD101-2C92-4D4C-A1E8-BEE0BD076052}"/>
              </a:ext>
            </a:extLst>
          </p:cNvPr>
          <p:cNvSpPr/>
          <p:nvPr userDrawn="1"/>
        </p:nvSpPr>
        <p:spPr>
          <a:xfrm>
            <a:off x="331673" y="1748121"/>
            <a:ext cx="5515107" cy="4498982"/>
          </a:xfrm>
          <a:custGeom>
            <a:avLst/>
            <a:gdLst/>
            <a:ahLst/>
            <a:cxnLst/>
            <a:rect l="l" t="t" r="r" b="b"/>
            <a:pathLst>
              <a:path w="6916420" h="3656965">
                <a:moveTo>
                  <a:pt x="6813232" y="0"/>
                </a:moveTo>
                <a:lnTo>
                  <a:pt x="102654" y="0"/>
                </a:lnTo>
                <a:lnTo>
                  <a:pt x="62697" y="8065"/>
                </a:lnTo>
                <a:lnTo>
                  <a:pt x="30067" y="30060"/>
                </a:lnTo>
                <a:lnTo>
                  <a:pt x="8067" y="62686"/>
                </a:lnTo>
                <a:lnTo>
                  <a:pt x="0" y="102641"/>
                </a:lnTo>
                <a:lnTo>
                  <a:pt x="0" y="3553853"/>
                </a:lnTo>
                <a:lnTo>
                  <a:pt x="8067" y="3593803"/>
                </a:lnTo>
                <a:lnTo>
                  <a:pt x="30067" y="3626429"/>
                </a:lnTo>
                <a:lnTo>
                  <a:pt x="62697" y="3648428"/>
                </a:lnTo>
                <a:lnTo>
                  <a:pt x="102654" y="3656495"/>
                </a:lnTo>
                <a:lnTo>
                  <a:pt x="6813232" y="3656495"/>
                </a:lnTo>
                <a:lnTo>
                  <a:pt x="6853187" y="3648428"/>
                </a:lnTo>
                <a:lnTo>
                  <a:pt x="6885813" y="3626429"/>
                </a:lnTo>
                <a:lnTo>
                  <a:pt x="6907808" y="3593803"/>
                </a:lnTo>
                <a:lnTo>
                  <a:pt x="6915873" y="3553853"/>
                </a:lnTo>
                <a:lnTo>
                  <a:pt x="6915873" y="102641"/>
                </a:lnTo>
                <a:lnTo>
                  <a:pt x="6907808" y="62686"/>
                </a:lnTo>
                <a:lnTo>
                  <a:pt x="6885813" y="30060"/>
                </a:lnTo>
                <a:lnTo>
                  <a:pt x="6853187" y="8065"/>
                </a:lnTo>
                <a:lnTo>
                  <a:pt x="68132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7">
            <a:extLst>
              <a:ext uri="{FF2B5EF4-FFF2-40B4-BE49-F238E27FC236}">
                <a16:creationId xmlns:a16="http://schemas.microsoft.com/office/drawing/2014/main" xmlns="" id="{ED69D1AD-9914-43A2-8BE1-F9EA6AF05D1F}"/>
              </a:ext>
            </a:extLst>
          </p:cNvPr>
          <p:cNvSpPr/>
          <p:nvPr userDrawn="1"/>
        </p:nvSpPr>
        <p:spPr>
          <a:xfrm>
            <a:off x="5938220" y="1748121"/>
            <a:ext cx="5735823" cy="4498982"/>
          </a:xfrm>
          <a:custGeom>
            <a:avLst/>
            <a:gdLst/>
            <a:ahLst/>
            <a:cxnLst/>
            <a:rect l="l" t="t" r="r" b="b"/>
            <a:pathLst>
              <a:path w="6916420" h="3656965">
                <a:moveTo>
                  <a:pt x="6813232" y="0"/>
                </a:moveTo>
                <a:lnTo>
                  <a:pt x="102654" y="0"/>
                </a:lnTo>
                <a:lnTo>
                  <a:pt x="62697" y="8065"/>
                </a:lnTo>
                <a:lnTo>
                  <a:pt x="30067" y="30060"/>
                </a:lnTo>
                <a:lnTo>
                  <a:pt x="8067" y="62686"/>
                </a:lnTo>
                <a:lnTo>
                  <a:pt x="0" y="102641"/>
                </a:lnTo>
                <a:lnTo>
                  <a:pt x="0" y="3553853"/>
                </a:lnTo>
                <a:lnTo>
                  <a:pt x="8067" y="3593803"/>
                </a:lnTo>
                <a:lnTo>
                  <a:pt x="30067" y="3626429"/>
                </a:lnTo>
                <a:lnTo>
                  <a:pt x="62697" y="3648428"/>
                </a:lnTo>
                <a:lnTo>
                  <a:pt x="102654" y="3656495"/>
                </a:lnTo>
                <a:lnTo>
                  <a:pt x="6813232" y="3656495"/>
                </a:lnTo>
                <a:lnTo>
                  <a:pt x="6853187" y="3648428"/>
                </a:lnTo>
                <a:lnTo>
                  <a:pt x="6885813" y="3626429"/>
                </a:lnTo>
                <a:lnTo>
                  <a:pt x="6907808" y="3593803"/>
                </a:lnTo>
                <a:lnTo>
                  <a:pt x="6915873" y="3553853"/>
                </a:lnTo>
                <a:lnTo>
                  <a:pt x="6915873" y="102641"/>
                </a:lnTo>
                <a:lnTo>
                  <a:pt x="6907808" y="62686"/>
                </a:lnTo>
                <a:lnTo>
                  <a:pt x="6885813" y="30060"/>
                </a:lnTo>
                <a:lnTo>
                  <a:pt x="6853187" y="8065"/>
                </a:lnTo>
                <a:lnTo>
                  <a:pt x="68132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269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2"/>
          <p:cNvGrpSpPr/>
          <p:nvPr userDrawn="1"/>
        </p:nvGrpSpPr>
        <p:grpSpPr>
          <a:xfrm>
            <a:off x="7277735" y="381000"/>
            <a:ext cx="4914265" cy="5990590"/>
            <a:chOff x="7278099" y="496442"/>
            <a:chExt cx="4914265" cy="5990590"/>
          </a:xfrm>
        </p:grpSpPr>
        <p:pic>
          <p:nvPicPr>
            <p:cNvPr id="8" name="object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78099" y="558069"/>
              <a:ext cx="4913901" cy="5676900"/>
            </a:xfrm>
            <a:prstGeom prst="rect">
              <a:avLst/>
            </a:prstGeom>
          </p:spPr>
        </p:pic>
        <p:pic>
          <p:nvPicPr>
            <p:cNvPr id="9" name="object 4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367" y="496442"/>
              <a:ext cx="3892733" cy="5990041"/>
            </a:xfrm>
            <a:prstGeom prst="rect">
              <a:avLst/>
            </a:prstGeom>
          </p:spPr>
        </p:pic>
      </p:grpSp>
      <p:sp>
        <p:nvSpPr>
          <p:cNvPr id="12" name="object 37"/>
          <p:cNvSpPr/>
          <p:nvPr userDrawn="1"/>
        </p:nvSpPr>
        <p:spPr>
          <a:xfrm>
            <a:off x="565858" y="5852771"/>
            <a:ext cx="1958975" cy="0"/>
          </a:xfrm>
          <a:custGeom>
            <a:avLst/>
            <a:gdLst/>
            <a:ahLst/>
            <a:cxnLst/>
            <a:rect l="l" t="t" r="r" b="b"/>
            <a:pathLst>
              <a:path w="1958975">
                <a:moveTo>
                  <a:pt x="0" y="0"/>
                </a:moveTo>
                <a:lnTo>
                  <a:pt x="1958873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36"/>
          <p:cNvSpPr/>
          <p:nvPr userDrawn="1"/>
        </p:nvSpPr>
        <p:spPr bwMode="auto">
          <a:xfrm>
            <a:off x="589503" y="1639586"/>
            <a:ext cx="2797810" cy="0"/>
          </a:xfrm>
          <a:custGeom>
            <a:avLst/>
            <a:gdLst/>
            <a:ahLst/>
            <a:cxnLst/>
            <a:rect l="l" t="t" r="r" b="b"/>
            <a:pathLst>
              <a:path w="2797810" extrusionOk="0">
                <a:moveTo>
                  <a:pt x="0" y="0"/>
                </a:moveTo>
                <a:lnTo>
                  <a:pt x="2797543" y="0"/>
                </a:lnTo>
              </a:path>
            </a:pathLst>
          </a:custGeom>
          <a:ln w="381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0" name="object 41">
            <a:extLst>
              <a:ext uri="{FF2B5EF4-FFF2-40B4-BE49-F238E27FC236}">
                <a16:creationId xmlns:a16="http://schemas.microsoft.com/office/drawing/2014/main" xmlns="" id="{3777D536-392A-46B2-A5ED-52D7A84734CF}"/>
              </a:ext>
            </a:extLst>
          </p:cNvPr>
          <p:cNvSpPr txBox="1"/>
          <p:nvPr userDrawn="1"/>
        </p:nvSpPr>
        <p:spPr>
          <a:xfrm>
            <a:off x="544736" y="2362330"/>
            <a:ext cx="5300345" cy="2614930"/>
          </a:xfrm>
          <a:prstGeom prst="rect">
            <a:avLst/>
          </a:prstGeom>
        </p:spPr>
        <p:txBody>
          <a:bodyPr vert="horz" wrap="square" lIns="0" tIns="199390" rIns="0" bIns="0" rtlCol="0">
            <a:spAutoFit/>
          </a:bodyPr>
          <a:lstStyle/>
          <a:p>
            <a:pPr marL="12700" marR="5080">
              <a:lnSpc>
                <a:spcPts val="9500"/>
              </a:lnSpc>
              <a:spcBef>
                <a:spcPts val="1570"/>
              </a:spcBef>
            </a:pPr>
            <a:r>
              <a:rPr sz="9050" b="1" spc="-10" dirty="0">
                <a:solidFill>
                  <a:srgbClr val="185292"/>
                </a:solidFill>
                <a:latin typeface="Bebas Neue Bold"/>
                <a:cs typeface="Bebas Neue Bold"/>
              </a:rPr>
              <a:t>БЛАГОДАРЮ </a:t>
            </a:r>
            <a:r>
              <a:rPr sz="9050" b="1" dirty="0">
                <a:solidFill>
                  <a:srgbClr val="185292"/>
                </a:solidFill>
                <a:latin typeface="Bebas Neue Bold"/>
                <a:cs typeface="Bebas Neue Bold"/>
              </a:rPr>
              <a:t>ЗА </a:t>
            </a:r>
            <a:r>
              <a:rPr sz="9050" b="1" spc="-10" dirty="0">
                <a:solidFill>
                  <a:srgbClr val="185292"/>
                </a:solidFill>
                <a:latin typeface="Bebas Neue Bold"/>
                <a:cs typeface="Bebas Neue Bold"/>
              </a:rPr>
              <a:t>ВНИМАНИЕ!</a:t>
            </a:r>
            <a:endParaRPr sz="9050" dirty="0">
              <a:latin typeface="Bebas Neue Bold"/>
              <a:cs typeface="Bebas Neue Bold"/>
            </a:endParaRPr>
          </a:p>
        </p:txBody>
      </p:sp>
      <p:sp>
        <p:nvSpPr>
          <p:cNvPr id="21" name="object 40">
            <a:extLst>
              <a:ext uri="{FF2B5EF4-FFF2-40B4-BE49-F238E27FC236}">
                <a16:creationId xmlns:a16="http://schemas.microsoft.com/office/drawing/2014/main" xmlns="" id="{4D1E7033-534A-4854-9C5E-88749B84528B}"/>
              </a:ext>
            </a:extLst>
          </p:cNvPr>
          <p:cNvSpPr txBox="1"/>
          <p:nvPr userDrawn="1"/>
        </p:nvSpPr>
        <p:spPr>
          <a:xfrm>
            <a:off x="559197" y="6071852"/>
            <a:ext cx="6019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20" dirty="0">
                <a:solidFill>
                  <a:srgbClr val="1D1D1B"/>
                </a:solidFill>
                <a:latin typeface="Bebas Neue Book"/>
                <a:cs typeface="Bebas Neue Book"/>
              </a:rPr>
              <a:t>2023</a:t>
            </a:r>
            <a:endParaRPr sz="3000">
              <a:latin typeface="Bebas Neue Book"/>
              <a:cs typeface="Bebas Neue Book"/>
            </a:endParaRPr>
          </a:p>
        </p:txBody>
      </p:sp>
    </p:spTree>
    <p:extLst>
      <p:ext uri="{BB962C8B-B14F-4D97-AF65-F5344CB8AC3E}">
        <p14:creationId xmlns:p14="http://schemas.microsoft.com/office/powerpoint/2010/main" val="2116963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089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588" name="Содержимое 2"/>
          <p:cNvSpPr>
            <a:spLocks noGrp="1"/>
          </p:cNvSpPr>
          <p:nvPr>
            <p:ph idx="1"/>
          </p:nvPr>
        </p:nvSpPr>
        <p:spPr>
          <a:xfrm>
            <a:off x="838200" y="1794364"/>
            <a:ext cx="10515600" cy="15988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589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2024</a:t>
            </a:r>
            <a:endParaRPr lang="ru-RU"/>
          </a:p>
        </p:txBody>
      </p:sp>
      <p:sp>
        <p:nvSpPr>
          <p:cNvPr id="1048590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59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208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19566" y="6356350"/>
            <a:ext cx="2743200" cy="365125"/>
          </a:xfrm>
        </p:spPr>
        <p:txBody>
          <a:bodyPr/>
          <a:lstStyle>
            <a:lvl1pPr>
              <a:defRPr sz="1400" b="1">
                <a:solidFill>
                  <a:srgbClr val="185292"/>
                </a:solidFill>
                <a:latin typeface="Bebas Neue Book" panose="00000500000000000000" pitchFamily="2" charset="-52"/>
              </a:defRPr>
            </a:lvl1pPr>
          </a:lstStyle>
          <a:p>
            <a:fld id="{EC94D1C2-2472-4579-AD4C-75C86420094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object 33"/>
          <p:cNvSpPr/>
          <p:nvPr userDrawn="1"/>
        </p:nvSpPr>
        <p:spPr bwMode="auto"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 extrusionOk="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-17817" y="-2607"/>
            <a:ext cx="12192000" cy="686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818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19566" y="6356350"/>
            <a:ext cx="2743200" cy="365125"/>
          </a:xfrm>
        </p:spPr>
        <p:txBody>
          <a:bodyPr/>
          <a:lstStyle>
            <a:lvl1pPr>
              <a:defRPr sz="1400" b="1">
                <a:solidFill>
                  <a:srgbClr val="185292"/>
                </a:solidFill>
                <a:latin typeface="Bebas Neue Book" panose="00000500000000000000" pitchFamily="2" charset="-52"/>
              </a:defRPr>
            </a:lvl1pPr>
          </a:lstStyle>
          <a:p>
            <a:fld id="{EC94D1C2-2472-4579-AD4C-75C86420094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object 33"/>
          <p:cNvSpPr/>
          <p:nvPr userDrawn="1"/>
        </p:nvSpPr>
        <p:spPr bwMode="auto"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 extrusionOk="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-17817" y="-2607"/>
            <a:ext cx="12192000" cy="686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8188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19566" y="6356350"/>
            <a:ext cx="2743200" cy="365125"/>
          </a:xfrm>
        </p:spPr>
        <p:txBody>
          <a:bodyPr/>
          <a:lstStyle>
            <a:lvl1pPr>
              <a:defRPr sz="1400" b="1">
                <a:solidFill>
                  <a:srgbClr val="185292"/>
                </a:solidFill>
                <a:latin typeface="Bebas Neue Book" panose="00000500000000000000" pitchFamily="2" charset="-52"/>
              </a:defRPr>
            </a:lvl1pPr>
          </a:lstStyle>
          <a:p>
            <a:fld id="{EC94D1C2-2472-4579-AD4C-75C86420094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object 33"/>
          <p:cNvSpPr/>
          <p:nvPr userDrawn="1"/>
        </p:nvSpPr>
        <p:spPr bwMode="auto"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 extrusionOk="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-17817" y="-2607"/>
            <a:ext cx="12192000" cy="686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6190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923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xmlns="" id="{7BAFBED7-1660-41CF-8F9F-C4289696D47E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rgbClr val="185292"/>
              </a:solidFill>
              <a:effectLst/>
              <a:uLnTx/>
              <a:uFillTx/>
              <a:latin typeface="Cera Pro"/>
              <a:cs typeface="Cera Pro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3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794364"/>
            <a:ext cx="1051560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>
              <a:lnSpc>
                <a:spcPct val="100000"/>
              </a:lnSpc>
              <a:spcBef>
                <a:spcPts val="100"/>
              </a:spcBef>
            </a:pPr>
            <a:r>
              <a:rPr lang="ru-RU" dirty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220200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4D1C2-2472-4579-AD4C-75C8642009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351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ru-RU" sz="3400" b="1" i="0" u="none" strike="noStrike" kern="0" cap="none" spc="0" normalizeH="0" baseline="0" dirty="0" smtClean="0">
          <a:ln>
            <a:noFill/>
          </a:ln>
          <a:solidFill>
            <a:srgbClr val="185292"/>
          </a:solidFill>
          <a:effectLst/>
          <a:uLnTx/>
          <a:uFillTx/>
          <a:latin typeface="Bebas Neue Bold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ru-RU" sz="1600" b="0" kern="1200" dirty="0" smtClean="0">
          <a:solidFill>
            <a:srgbClr val="1D1D1B"/>
          </a:solidFill>
          <a:latin typeface="Cera Pro Medium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-2-2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490857" y="496442"/>
            <a:ext cx="3701507" cy="5990590"/>
            <a:chOff x="7278099" y="496442"/>
            <a:chExt cx="4914265" cy="5990590"/>
          </a:xfrm>
        </p:grpSpPr>
        <p:pic>
          <p:nvPicPr>
            <p:cNvPr id="3" name="object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78099" y="558069"/>
              <a:ext cx="4913901" cy="56769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367" y="496442"/>
              <a:ext cx="3892733" cy="5990041"/>
            </a:xfrm>
            <a:prstGeom prst="rect">
              <a:avLst/>
            </a:prstGeom>
          </p:spPr>
        </p:pic>
      </p:grpSp>
      <p:sp>
        <p:nvSpPr>
          <p:cNvPr id="35" name="object 35"/>
          <p:cNvSpPr txBox="1">
            <a:spLocks noGrp="1"/>
          </p:cNvSpPr>
          <p:nvPr>
            <p:ph type="body" idx="1"/>
          </p:nvPr>
        </p:nvSpPr>
        <p:spPr>
          <a:xfrm>
            <a:off x="523836" y="2116559"/>
            <a:ext cx="7779905" cy="2350002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/>
          <a:p>
            <a:pPr marL="12700" marR="5080">
              <a:spcBef>
                <a:spcPts val="100"/>
              </a:spcBef>
              <a:defRPr/>
            </a:pPr>
            <a:r>
              <a:rPr lang="ru-RU" sz="3200" b="1" kern="0" dirty="0" smtClean="0">
                <a:solidFill>
                  <a:srgbClr val="185292"/>
                </a:solidFill>
                <a:latin typeface="Bebas Neue Bold"/>
              </a:rPr>
              <a:t>Укрепление здоровья на рабочих местах в рамках Национального проекта «Продолжительная и активная жизнь» и Движения «За медицину здорового долголетия»</a:t>
            </a:r>
            <a:endParaRPr lang="ru-RU" sz="3200" b="1" kern="0" dirty="0">
              <a:solidFill>
                <a:srgbClr val="185292"/>
              </a:solidFill>
              <a:latin typeface="Bebas Neue Bold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95274" y="1357298"/>
            <a:ext cx="2797810" cy="0"/>
          </a:xfrm>
          <a:custGeom>
            <a:avLst/>
            <a:gdLst/>
            <a:ahLst/>
            <a:cxnLst/>
            <a:rect l="l" t="t" r="r" b="b"/>
            <a:pathLst>
              <a:path w="2797810">
                <a:moveTo>
                  <a:pt x="0" y="0"/>
                </a:moveTo>
                <a:lnTo>
                  <a:pt x="2797543" y="0"/>
                </a:lnTo>
              </a:path>
            </a:pathLst>
          </a:custGeom>
          <a:ln w="381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 kern="0" dirty="0">
              <a:solidFill>
                <a:sysClr val="windowText" lastClr="000000"/>
              </a:solidFill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23836" y="6215082"/>
            <a:ext cx="1958975" cy="0"/>
          </a:xfrm>
          <a:custGeom>
            <a:avLst/>
            <a:gdLst/>
            <a:ahLst/>
            <a:cxnLst/>
            <a:rect l="l" t="t" r="r" b="b"/>
            <a:pathLst>
              <a:path w="1958975">
                <a:moveTo>
                  <a:pt x="0" y="0"/>
                </a:moveTo>
                <a:lnTo>
                  <a:pt x="1958873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 kern="0" dirty="0">
              <a:solidFill>
                <a:sysClr val="windowText" lastClr="000000"/>
              </a:solidFill>
            </a:endParaRPr>
          </a:p>
        </p:txBody>
      </p:sp>
      <p:sp>
        <p:nvSpPr>
          <p:cNvPr id="12" name="object 5"/>
          <p:cNvSpPr txBox="1"/>
          <p:nvPr/>
        </p:nvSpPr>
        <p:spPr>
          <a:xfrm>
            <a:off x="557836" y="4800600"/>
            <a:ext cx="8890964" cy="630942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 marR="5080">
              <a:spcBef>
                <a:spcPts val="600"/>
              </a:spcBef>
            </a:pPr>
            <a:endParaRPr lang="ru-RU" kern="0" dirty="0" smtClean="0">
              <a:solidFill>
                <a:sysClr val="windowText" lastClr="000000"/>
              </a:solidFill>
              <a:latin typeface="Bebas Neue Book"/>
              <a:cs typeface="Bebas Neue Book"/>
            </a:endParaRPr>
          </a:p>
          <a:p>
            <a:pPr marL="18415" algn="ctr"/>
            <a:endParaRPr lang="ru-RU" kern="0" dirty="0" smtClean="0">
              <a:solidFill>
                <a:sysClr val="windowText" lastClr="000000"/>
              </a:solidFill>
              <a:latin typeface="Bebas Neue Book"/>
              <a:cs typeface="Bebas Neue Book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61756" y="5367992"/>
            <a:ext cx="59272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ebas Neue Bold"/>
                <a:cs typeface="Calibri"/>
              </a:rPr>
              <a:t>Заведующая отделом разработки, реализации</a:t>
            </a:r>
          </a:p>
          <a:p>
            <a:pPr marL="12700" marR="5080" algn="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ebas Neue Bold"/>
                <a:cs typeface="Calibri"/>
              </a:rPr>
              <a:t>и мониторинга программ укрепления здоровья</a:t>
            </a:r>
          </a:p>
          <a:p>
            <a:pPr marL="12700" marR="5080" algn="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ebas Neue Bold"/>
                <a:cs typeface="Calibri"/>
              </a:rPr>
              <a:t> СОЦОЗМП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Bebas Neue Bold"/>
                <a:cs typeface="Calibri"/>
              </a:rPr>
              <a:t>Овчинникова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Bebas Neue Bold"/>
                <a:cs typeface="Calibri"/>
              </a:rPr>
              <a:t> Е.Ю</a:t>
            </a:r>
          </a:p>
        </p:txBody>
      </p:sp>
    </p:spTree>
    <p:extLst>
      <p:ext uri="{BB962C8B-B14F-4D97-AF65-F5344CB8AC3E}">
        <p14:creationId xmlns:p14="http://schemas.microsoft.com/office/powerpoint/2010/main" val="296161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94786" y="434642"/>
            <a:ext cx="8921439" cy="715035"/>
          </a:xfrm>
        </p:spPr>
        <p:txBody>
          <a:bodyPr/>
          <a:lstStyle/>
          <a:p>
            <a:pPr marL="12700" marR="5080" algn="ctr">
              <a:lnSpc>
                <a:spcPts val="3400"/>
              </a:lnSpc>
              <a:spcBef>
                <a:spcPts val="100"/>
              </a:spcBef>
              <a:defRPr/>
            </a:pPr>
            <a:r>
              <a:rPr lang="ru-RU" sz="2800" dirty="0">
                <a:ea typeface="+mn-ea"/>
                <a:cs typeface="+mn-cs"/>
              </a:rPr>
              <a:t>Программы укрепления здоровья на рабочем месте –</a:t>
            </a:r>
            <a:br>
              <a:rPr lang="ru-RU" sz="2800" dirty="0">
                <a:ea typeface="+mn-ea"/>
                <a:cs typeface="+mn-cs"/>
              </a:rPr>
            </a:br>
            <a:r>
              <a:rPr lang="ru-RU" sz="2800" dirty="0">
                <a:ea typeface="+mn-ea"/>
                <a:cs typeface="+mn-cs"/>
              </a:rPr>
              <a:t> компонент  Национальных проектов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129849" y="1865870"/>
            <a:ext cx="457200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ru-RU" b="1" dirty="0" smtClean="0"/>
              <a:t> Указ </a:t>
            </a:r>
            <a:r>
              <a:rPr lang="ru-RU" b="1" dirty="0"/>
              <a:t>Президента </a:t>
            </a:r>
            <a:r>
              <a:rPr lang="ru-RU" dirty="0"/>
              <a:t>от 07.05.2024  №309 «О национальных целях развития Российской Федерации до 2030 года и на перспективу до 1936»</a:t>
            </a:r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ru-RU" b="1" dirty="0" smtClean="0"/>
              <a:t> Национальный </a:t>
            </a:r>
            <a:r>
              <a:rPr lang="ru-RU" b="1" dirty="0"/>
              <a:t>проект </a:t>
            </a:r>
            <a:r>
              <a:rPr lang="ru-RU" dirty="0"/>
              <a:t>«Продолжительная и активная жизнь»</a:t>
            </a:r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ru-RU" b="1" dirty="0" smtClean="0"/>
              <a:t> Федеральный </a:t>
            </a:r>
            <a:r>
              <a:rPr lang="ru-RU" b="1" dirty="0"/>
              <a:t>проект </a:t>
            </a:r>
            <a:r>
              <a:rPr lang="ru-RU" dirty="0"/>
              <a:t>«Здоровье для каждого»</a:t>
            </a:r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 smtClean="0"/>
              <a:t> Корпоративные </a:t>
            </a:r>
            <a:r>
              <a:rPr lang="ru-RU" dirty="0"/>
              <a:t>программы общественного </a:t>
            </a:r>
            <a:r>
              <a:rPr lang="ru-RU" dirty="0" smtClean="0"/>
              <a:t>здоровья</a:t>
            </a:r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ru-RU" b="1" dirty="0" smtClean="0"/>
              <a:t>Общероссийское движение «За медицину здорового долголетия» </a:t>
            </a:r>
            <a:endParaRPr lang="ru-RU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2" y="2046024"/>
            <a:ext cx="4457620" cy="3779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455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4270" y="48675"/>
            <a:ext cx="8538519" cy="128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3400"/>
              </a:lnSpc>
              <a:spcBef>
                <a:spcPts val="100"/>
              </a:spcBef>
              <a:defRPr/>
            </a:pPr>
            <a:r>
              <a:rPr lang="ru-RU" sz="2800" dirty="0">
                <a:ea typeface="+mn-ea"/>
                <a:cs typeface="+mn-cs"/>
              </a:rPr>
              <a:t>Концепция - охват всех предприятий с числом работников выше 250 человек</a:t>
            </a:r>
            <a:br>
              <a:rPr lang="ru-RU" sz="2800" dirty="0">
                <a:ea typeface="+mn-ea"/>
                <a:cs typeface="+mn-cs"/>
              </a:rPr>
            </a:br>
            <a:endParaRPr lang="ru-RU" sz="2800" dirty="0">
              <a:ea typeface="+mn-ea"/>
              <a:cs typeface="+mn-cs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952599"/>
              </p:ext>
            </p:extLst>
          </p:nvPr>
        </p:nvGraphicFramePr>
        <p:xfrm>
          <a:off x="471638" y="4134179"/>
          <a:ext cx="11463688" cy="23515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81958"/>
                <a:gridCol w="1404916"/>
                <a:gridCol w="1458620"/>
                <a:gridCol w="1351722"/>
                <a:gridCol w="1351721"/>
                <a:gridCol w="1252331"/>
                <a:gridCol w="2062420"/>
              </a:tblGrid>
              <a:tr h="0">
                <a:tc gridSpan="7">
                  <a:txBody>
                    <a:bodyPr/>
                    <a:lstStyle/>
                    <a:p>
                      <a:pPr marL="353695" marR="267335" indent="-79375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800" b="1" kern="1200" dirty="0" smtClean="0">
                          <a:solidFill>
                            <a:srgbClr val="1F487C"/>
                          </a:solidFill>
                          <a:latin typeface="+mn-lt"/>
                          <a:ea typeface="+mn-ea"/>
                          <a:cs typeface="Calibri"/>
                        </a:rPr>
                        <a:t>Целевые показатели по годам, % (всего 293 предприятия 200+)</a:t>
                      </a:r>
                      <a:endParaRPr sz="1800" b="1" kern="1200" dirty="0">
                        <a:solidFill>
                          <a:srgbClr val="1F487C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53695" marR="267335" indent="-79375" algn="ctr">
                        <a:lnSpc>
                          <a:spcPct val="100000"/>
                        </a:lnSpc>
                      </a:pPr>
                      <a:endParaRPr sz="1600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53695" marR="267335" indent="-79375" algn="ctr">
                        <a:lnSpc>
                          <a:spcPct val="100000"/>
                        </a:lnSpc>
                      </a:pPr>
                      <a:endParaRPr sz="1600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53695" marR="267335" indent="-79375" algn="ctr">
                        <a:lnSpc>
                          <a:spcPct val="100000"/>
                        </a:lnSpc>
                      </a:pPr>
                      <a:endParaRPr sz="1600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53695" marR="267335" indent="-79375" algn="ctr">
                        <a:lnSpc>
                          <a:spcPct val="100000"/>
                        </a:lnSpc>
                      </a:pPr>
                      <a:endParaRPr sz="1600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353695" marR="267335" indent="-79375" algn="ctr">
                        <a:lnSpc>
                          <a:spcPct val="100000"/>
                        </a:lnSpc>
                      </a:pPr>
                      <a:endParaRPr sz="1600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72390" marR="62230" indent="199390" algn="ctr">
                        <a:lnSpc>
                          <a:spcPct val="100000"/>
                        </a:lnSpc>
                      </a:pPr>
                      <a:endParaRPr sz="1600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056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Н</a:t>
                      </a:r>
                      <a:r>
                        <a:rPr sz="1800" b="1" dirty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аи</a:t>
                      </a:r>
                      <a:r>
                        <a:rPr sz="1800" b="1" spc="-5" dirty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м</a:t>
                      </a:r>
                      <a:r>
                        <a:rPr sz="1800" b="1" dirty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енован</a:t>
                      </a:r>
                      <a:r>
                        <a:rPr sz="1800" b="1" spc="-5" dirty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и</a:t>
                      </a:r>
                      <a:r>
                        <a:rPr sz="1800" b="1" dirty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е</a:t>
                      </a:r>
                      <a:endParaRPr sz="1800" dirty="0">
                        <a:latin typeface="+mn-lt"/>
                        <a:cs typeface="Calibri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3695" marR="267335" indent="-7937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2025</a:t>
                      </a:r>
                      <a:r>
                        <a:rPr lang="ru-RU" sz="1800" b="1" spc="20" dirty="0" smtClean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 </a:t>
                      </a:r>
                      <a:endParaRPr lang="ru-RU" sz="1800" dirty="0" smtClean="0">
                        <a:latin typeface="+mn-lt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3695" marR="267335" indent="-7937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2026</a:t>
                      </a:r>
                      <a:r>
                        <a:rPr lang="ru-RU" sz="1800" b="1" spc="30" dirty="0" smtClean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 </a:t>
                      </a:r>
                      <a:endParaRPr lang="ru-RU" sz="1800" dirty="0" smtClean="0">
                        <a:latin typeface="+mn-lt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3695" marR="267335" indent="-79375" algn="ctr">
                        <a:lnSpc>
                          <a:spcPct val="100000"/>
                        </a:lnSpc>
                      </a:pPr>
                      <a:r>
                        <a:rPr lang="ru-RU" sz="1800" b="1" kern="1200" dirty="0" smtClean="0">
                          <a:solidFill>
                            <a:srgbClr val="1F487C"/>
                          </a:solidFill>
                          <a:latin typeface="+mn-lt"/>
                          <a:ea typeface="+mn-ea"/>
                          <a:cs typeface="Calibri"/>
                        </a:rPr>
                        <a:t>2027</a:t>
                      </a:r>
                      <a:endParaRPr sz="1800" b="1" kern="1200" dirty="0">
                        <a:solidFill>
                          <a:srgbClr val="1F487C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3695" marR="267335" indent="-79375" algn="ctr">
                        <a:lnSpc>
                          <a:spcPct val="100000"/>
                        </a:lnSpc>
                      </a:pPr>
                      <a:r>
                        <a:rPr lang="ru-RU" sz="1800" b="1" kern="1200" dirty="0" smtClean="0">
                          <a:solidFill>
                            <a:srgbClr val="1F487C"/>
                          </a:solidFill>
                          <a:latin typeface="+mn-lt"/>
                          <a:ea typeface="+mn-ea"/>
                          <a:cs typeface="Calibri"/>
                        </a:rPr>
                        <a:t>2028</a:t>
                      </a:r>
                      <a:endParaRPr sz="1800" b="1" kern="1200" dirty="0">
                        <a:solidFill>
                          <a:srgbClr val="1F487C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3695" marR="267335" indent="-79375" algn="ctr">
                        <a:lnSpc>
                          <a:spcPct val="100000"/>
                        </a:lnSpc>
                      </a:pPr>
                      <a:r>
                        <a:rPr lang="ru-RU" sz="1800" b="1" kern="1200" dirty="0" smtClean="0">
                          <a:solidFill>
                            <a:srgbClr val="1F487C"/>
                          </a:solidFill>
                          <a:latin typeface="+mn-lt"/>
                          <a:ea typeface="+mn-ea"/>
                          <a:cs typeface="Calibri"/>
                        </a:rPr>
                        <a:t>2029</a:t>
                      </a:r>
                      <a:endParaRPr sz="1800" b="1" kern="1200" dirty="0">
                        <a:solidFill>
                          <a:srgbClr val="1F487C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390" marR="62230" indent="199390" algn="ctr">
                        <a:lnSpc>
                          <a:spcPct val="100000"/>
                        </a:lnSpc>
                      </a:pPr>
                      <a:r>
                        <a:rPr lang="ru-RU" sz="1800" b="1" kern="1200" dirty="0" smtClean="0">
                          <a:solidFill>
                            <a:srgbClr val="1F487C"/>
                          </a:solidFill>
                          <a:latin typeface="+mn-lt"/>
                          <a:ea typeface="+mn-ea"/>
                          <a:cs typeface="Calibri"/>
                        </a:rPr>
                        <a:t>2030</a:t>
                      </a:r>
                      <a:endParaRPr sz="1800" b="1" kern="1200" dirty="0">
                        <a:solidFill>
                          <a:srgbClr val="1F487C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54081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предприятий 250+, в которых внедрены корпоративные</a:t>
                      </a:r>
                    </a:p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программы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051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800" b="0" kern="1200" spc="-5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20%</a:t>
                      </a:r>
                      <a:endParaRPr sz="1800" b="0" kern="1200" spc="-5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051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800" b="0" kern="1200" spc="-5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30%</a:t>
                      </a:r>
                      <a:endParaRPr sz="1800" b="0" kern="1200" spc="-5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051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800" b="0" kern="1200" spc="-5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50%</a:t>
                      </a:r>
                      <a:endParaRPr sz="1800" b="0" kern="1200" spc="-5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051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800" b="0" kern="1200" spc="-5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60%</a:t>
                      </a:r>
                      <a:endParaRPr sz="1800" b="0" kern="1200" spc="-5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051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800" b="0" kern="1200" spc="-5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85%</a:t>
                      </a:r>
                      <a:endParaRPr sz="1800" b="0" kern="1200" spc="-5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0510" algn="ctr">
                        <a:lnSpc>
                          <a:spcPct val="100000"/>
                        </a:lnSpc>
                      </a:pPr>
                      <a:r>
                        <a:rPr lang="ru-RU" sz="1800" b="0" spc="-5" dirty="0" smtClean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 100%</a:t>
                      </a:r>
                      <a:endParaRPr sz="1800" b="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sz="1400" b="1" dirty="0">
              <a:solidFill>
                <a:srgbClr val="185292"/>
              </a:solidFill>
              <a:latin typeface="Bebas Neue Book" panose="00000500000000000000" pitchFamily="2" charset="-52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498777"/>
              </p:ext>
            </p:extLst>
          </p:nvPr>
        </p:nvGraphicFramePr>
        <p:xfrm>
          <a:off x="483403" y="1307520"/>
          <a:ext cx="11470410" cy="27732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07974"/>
                <a:gridCol w="1422223"/>
                <a:gridCol w="1406511"/>
                <a:gridCol w="1551182"/>
                <a:gridCol w="1489198"/>
                <a:gridCol w="1489198"/>
                <a:gridCol w="1604124"/>
              </a:tblGrid>
              <a:tr h="10002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Н</a:t>
                      </a:r>
                      <a:r>
                        <a:rPr sz="1800" b="1" dirty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аи</a:t>
                      </a:r>
                      <a:r>
                        <a:rPr sz="1800" b="1" spc="-5" dirty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м</a:t>
                      </a:r>
                      <a:r>
                        <a:rPr sz="1800" b="1" dirty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енован</a:t>
                      </a:r>
                      <a:r>
                        <a:rPr sz="1800" b="1" spc="-5" dirty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и</a:t>
                      </a:r>
                      <a:r>
                        <a:rPr sz="1800" b="1" dirty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е</a:t>
                      </a:r>
                      <a:endParaRPr sz="1800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3695" marR="267335" indent="-7937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Фак</a:t>
                      </a:r>
                      <a:r>
                        <a:rPr lang="ru-RU" sz="1800" b="1" spc="-10" dirty="0" smtClean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т</a:t>
                      </a:r>
                      <a:r>
                        <a:rPr lang="ru-RU" sz="1800" b="1" dirty="0" smtClean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ru-RU" sz="1800" b="1" spc="15" dirty="0" smtClean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 </a:t>
                      </a:r>
                    </a:p>
                    <a:p>
                      <a:pPr marL="353695" marR="267335" indent="-7937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2023</a:t>
                      </a:r>
                      <a:r>
                        <a:rPr lang="ru-RU" sz="1800" b="1" spc="20" dirty="0" smtClean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ru-RU" sz="1800" b="1" spc="-10" dirty="0" smtClean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г</a:t>
                      </a:r>
                      <a:r>
                        <a:rPr lang="ru-RU" sz="1800" b="1" dirty="0" smtClean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о</a:t>
                      </a:r>
                      <a:r>
                        <a:rPr lang="ru-RU" sz="1800" b="1" spc="-5" dirty="0" smtClean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д</a:t>
                      </a:r>
                      <a:endParaRPr lang="ru-RU" sz="1800" dirty="0" smtClean="0">
                        <a:latin typeface="+mn-lt"/>
                        <a:cs typeface="Calibri"/>
                      </a:endParaRPr>
                    </a:p>
                    <a:p>
                      <a:pPr marL="353695" marR="267335" indent="-79375" algn="ctr">
                        <a:lnSpc>
                          <a:spcPct val="100000"/>
                        </a:lnSpc>
                      </a:pPr>
                      <a:endParaRPr sz="1800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3695" marR="267335" indent="-7937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Цель</a:t>
                      </a:r>
                      <a:r>
                        <a:rPr lang="ru-RU" sz="1800" b="1" baseline="0" dirty="0" smtClean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ru-RU" sz="1800" b="1" dirty="0" smtClean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2024</a:t>
                      </a:r>
                      <a:r>
                        <a:rPr lang="ru-RU" sz="1800" b="1" baseline="0" dirty="0" smtClean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ru-RU" sz="1800" b="1" spc="30" dirty="0" smtClean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г</a:t>
                      </a:r>
                      <a:r>
                        <a:rPr lang="ru-RU" sz="1800" b="1" dirty="0" smtClean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од</a:t>
                      </a:r>
                      <a:endParaRPr lang="ru-RU" sz="1800" dirty="0" smtClean="0">
                        <a:latin typeface="+mn-lt"/>
                        <a:cs typeface="Calibri"/>
                      </a:endParaRPr>
                    </a:p>
                    <a:p>
                      <a:pPr marL="353695" marR="267335" indent="-79375" algn="ctr">
                        <a:lnSpc>
                          <a:spcPct val="100000"/>
                        </a:lnSpc>
                      </a:pPr>
                      <a:endParaRPr sz="1800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390" marR="62230" indent="19939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Фак</a:t>
                      </a:r>
                      <a:r>
                        <a:rPr lang="ru-RU" sz="1800" b="1" spc="-10" dirty="0" smtClean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т</a:t>
                      </a:r>
                      <a:r>
                        <a:rPr lang="ru-RU" sz="1800" b="1" spc="15" dirty="0" smtClean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 </a:t>
                      </a:r>
                    </a:p>
                    <a:p>
                      <a:pPr marL="72390" marR="62230" indent="19939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2024</a:t>
                      </a:r>
                      <a:r>
                        <a:rPr lang="ru-RU" sz="1800" b="1" spc="20" dirty="0" smtClean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ru-RU" sz="1800" b="1" spc="-10" dirty="0" smtClean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г</a:t>
                      </a:r>
                      <a:r>
                        <a:rPr lang="ru-RU" sz="1800" b="1" dirty="0" smtClean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о</a:t>
                      </a:r>
                      <a:r>
                        <a:rPr lang="ru-RU" sz="1800" b="1" spc="-5" dirty="0" smtClean="0">
                          <a:solidFill>
                            <a:srgbClr val="1F487C"/>
                          </a:solidFill>
                          <a:latin typeface="+mn-lt"/>
                          <a:cs typeface="Calibri"/>
                        </a:rPr>
                        <a:t>д</a:t>
                      </a:r>
                      <a:endParaRPr lang="ru-RU" sz="1800" dirty="0" smtClean="0">
                        <a:latin typeface="+mn-lt"/>
                        <a:cs typeface="Calibri"/>
                      </a:endParaRPr>
                    </a:p>
                    <a:p>
                      <a:pPr marL="72390" marR="62230" indent="199390" algn="ctr">
                        <a:lnSpc>
                          <a:spcPct val="100000"/>
                        </a:lnSpc>
                      </a:pPr>
                      <a:endParaRPr sz="1800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390" marR="62230" indent="19939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800" b="1" kern="1200" dirty="0" smtClean="0">
                          <a:solidFill>
                            <a:srgbClr val="1F487C"/>
                          </a:solidFill>
                          <a:latin typeface="+mn-lt"/>
                          <a:ea typeface="+mn-ea"/>
                          <a:cs typeface="Calibri"/>
                        </a:rPr>
                        <a:t>Факт </a:t>
                      </a:r>
                    </a:p>
                    <a:p>
                      <a:pPr marL="72390" marR="62230" indent="19939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800" b="1" kern="1200" dirty="0" smtClean="0">
                          <a:solidFill>
                            <a:srgbClr val="1F487C"/>
                          </a:solidFill>
                          <a:latin typeface="+mn-lt"/>
                          <a:ea typeface="+mn-ea"/>
                          <a:cs typeface="Calibri"/>
                        </a:rPr>
                        <a:t>2025 год</a:t>
                      </a:r>
                      <a:endParaRPr sz="1800" b="1" kern="1200" dirty="0">
                        <a:solidFill>
                          <a:srgbClr val="1F487C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390" marR="62230" indent="19939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800" b="1" kern="1200" dirty="0" smtClean="0">
                          <a:solidFill>
                            <a:srgbClr val="1F487C"/>
                          </a:solidFill>
                          <a:latin typeface="+mn-lt"/>
                          <a:ea typeface="+mn-ea"/>
                          <a:cs typeface="Calibri"/>
                        </a:rPr>
                        <a:t>Цель </a:t>
                      </a:r>
                    </a:p>
                    <a:p>
                      <a:pPr marL="72390" marR="62230" indent="19939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800" b="1" kern="1200" dirty="0" smtClean="0">
                          <a:solidFill>
                            <a:srgbClr val="1F487C"/>
                          </a:solidFill>
                          <a:latin typeface="+mn-lt"/>
                          <a:ea typeface="+mn-ea"/>
                          <a:cs typeface="Calibri"/>
                        </a:rPr>
                        <a:t>2026 год</a:t>
                      </a:r>
                      <a:endParaRPr sz="1800" b="1" kern="1200" dirty="0">
                        <a:solidFill>
                          <a:srgbClr val="1F487C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2540"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  <a:cs typeface="Calibri"/>
                        </a:rPr>
                        <a:t>Из них:</a:t>
                      </a:r>
                    </a:p>
                    <a:p>
                      <a:pPr marL="2540" algn="l">
                        <a:lnSpc>
                          <a:spcPct val="100000"/>
                        </a:lnSpc>
                      </a:pPr>
                      <a:r>
                        <a:rPr lang="ru-RU" sz="1400" dirty="0" err="1" smtClean="0">
                          <a:latin typeface="+mn-lt"/>
                          <a:cs typeface="Calibri"/>
                        </a:rPr>
                        <a:t>Пром</a:t>
                      </a:r>
                      <a:r>
                        <a:rPr lang="ru-RU" sz="1400" dirty="0" smtClean="0">
                          <a:latin typeface="+mn-lt"/>
                          <a:cs typeface="Calibri"/>
                        </a:rPr>
                        <a:t>. - 10</a:t>
                      </a:r>
                    </a:p>
                    <a:p>
                      <a:pPr marL="2540"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  <a:cs typeface="Calibri"/>
                        </a:rPr>
                        <a:t>Образование -  17</a:t>
                      </a:r>
                    </a:p>
                    <a:p>
                      <a:pPr marL="2540" algn="l">
                        <a:lnSpc>
                          <a:spcPct val="100000"/>
                        </a:lnSpc>
                      </a:pPr>
                      <a:r>
                        <a:rPr lang="ru-RU" sz="1400" dirty="0" err="1" smtClean="0">
                          <a:latin typeface="+mn-lt"/>
                          <a:cs typeface="Calibri"/>
                        </a:rPr>
                        <a:t>Здравоохр</a:t>
                      </a:r>
                      <a:r>
                        <a:rPr lang="ru-RU" sz="1400" dirty="0" smtClean="0">
                          <a:latin typeface="+mn-lt"/>
                          <a:cs typeface="Calibri"/>
                        </a:rPr>
                        <a:t>. - 7</a:t>
                      </a:r>
                    </a:p>
                    <a:p>
                      <a:pPr marL="2540" algn="l">
                        <a:lnSpc>
                          <a:spcPct val="100000"/>
                        </a:lnSpc>
                      </a:pPr>
                      <a:r>
                        <a:rPr lang="ru-RU" sz="1400" dirty="0" err="1" smtClean="0">
                          <a:latin typeface="+mn-lt"/>
                          <a:cs typeface="Calibri"/>
                        </a:rPr>
                        <a:t>Госуправление</a:t>
                      </a:r>
                      <a:r>
                        <a:rPr lang="ru-RU" sz="1400" dirty="0" smtClean="0">
                          <a:latin typeface="+mn-lt"/>
                          <a:cs typeface="Calibri"/>
                        </a:rPr>
                        <a:t>- 5</a:t>
                      </a:r>
                    </a:p>
                    <a:p>
                      <a:pPr marL="2540"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  <a:cs typeface="Calibri"/>
                        </a:rPr>
                        <a:t>Экономика и финансы - 2 </a:t>
                      </a:r>
                    </a:p>
                    <a:p>
                      <a:pPr marL="2540"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  <a:cs typeface="Calibri"/>
                        </a:rPr>
                        <a:t>Бытовые предприятия, включая ЖКХ - 2</a:t>
                      </a:r>
                    </a:p>
                    <a:p>
                      <a:pPr marL="2540"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+mn-lt"/>
                          <a:cs typeface="Calibri"/>
                        </a:rPr>
                        <a:t>Иное – 6</a:t>
                      </a:r>
                      <a:endParaRPr sz="1400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3467">
                <a:tc>
                  <a:txBody>
                    <a:bodyPr/>
                    <a:lstStyle/>
                    <a:p>
                      <a:pPr marL="78740" marR="475615" algn="ctr">
                        <a:lnSpc>
                          <a:spcPct val="100000"/>
                        </a:lnSpc>
                      </a:pPr>
                      <a:r>
                        <a:rPr sz="1800" dirty="0" err="1" smtClean="0">
                          <a:latin typeface="+mn-lt"/>
                          <a:cs typeface="Calibri"/>
                        </a:rPr>
                        <a:t>В</a:t>
                      </a:r>
                      <a:r>
                        <a:rPr sz="1800" spc="-10" dirty="0" err="1" smtClean="0">
                          <a:latin typeface="+mn-lt"/>
                          <a:cs typeface="Calibri"/>
                        </a:rPr>
                        <a:t>н</a:t>
                      </a:r>
                      <a:r>
                        <a:rPr sz="1800" spc="-5" dirty="0" err="1" smtClean="0">
                          <a:latin typeface="+mn-lt"/>
                          <a:cs typeface="Calibri"/>
                        </a:rPr>
                        <a:t>ед</a:t>
                      </a:r>
                      <a:r>
                        <a:rPr sz="1800" dirty="0" err="1" smtClean="0">
                          <a:latin typeface="+mn-lt"/>
                          <a:cs typeface="Calibri"/>
                        </a:rPr>
                        <a:t>р</a:t>
                      </a:r>
                      <a:r>
                        <a:rPr sz="1800" spc="-5" dirty="0" err="1" smtClean="0">
                          <a:latin typeface="+mn-lt"/>
                          <a:cs typeface="Calibri"/>
                        </a:rPr>
                        <a:t>е</a:t>
                      </a:r>
                      <a:r>
                        <a:rPr lang="ru-RU" sz="1800" spc="0" dirty="0" smtClean="0">
                          <a:latin typeface="+mn-lt"/>
                          <a:cs typeface="Calibri"/>
                        </a:rPr>
                        <a:t>но</a:t>
                      </a:r>
                      <a:r>
                        <a:rPr sz="1800" spc="55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sz="1800" spc="5" dirty="0" err="1" smtClean="0">
                          <a:latin typeface="+mn-lt"/>
                          <a:cs typeface="Calibri"/>
                        </a:rPr>
                        <a:t>к</a:t>
                      </a:r>
                      <a:r>
                        <a:rPr sz="1800" dirty="0" err="1" smtClean="0">
                          <a:latin typeface="+mn-lt"/>
                          <a:cs typeface="Calibri"/>
                        </a:rPr>
                        <a:t>орпорати</a:t>
                      </a:r>
                      <a:r>
                        <a:rPr sz="1800" spc="5" dirty="0" err="1" smtClean="0">
                          <a:latin typeface="+mn-lt"/>
                          <a:cs typeface="Calibri"/>
                        </a:rPr>
                        <a:t>в</a:t>
                      </a:r>
                      <a:r>
                        <a:rPr sz="1800" spc="-5" dirty="0" err="1" smtClean="0">
                          <a:latin typeface="+mn-lt"/>
                          <a:cs typeface="Calibri"/>
                        </a:rPr>
                        <a:t>ны</a:t>
                      </a:r>
                      <a:r>
                        <a:rPr sz="1800" dirty="0" err="1" smtClean="0">
                          <a:latin typeface="+mn-lt"/>
                          <a:cs typeface="Calibri"/>
                        </a:rPr>
                        <a:t>х</a:t>
                      </a:r>
                      <a:r>
                        <a:rPr sz="180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sz="1800" dirty="0" err="1" smtClean="0">
                          <a:latin typeface="+mn-lt"/>
                          <a:cs typeface="Calibri"/>
                        </a:rPr>
                        <a:t>программ</a:t>
                      </a:r>
                      <a:endParaRPr sz="1800" dirty="0">
                        <a:latin typeface="+mn-lt"/>
                        <a:cs typeface="Calibri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051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800" b="0" kern="1200" spc="-5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29</a:t>
                      </a:r>
                      <a:endParaRPr sz="1800" b="0" kern="1200" spc="-5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051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800" b="0" kern="1200" spc="-5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40</a:t>
                      </a:r>
                      <a:endParaRPr sz="1800" b="0" kern="1200" spc="-5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0510" algn="ctr">
                        <a:lnSpc>
                          <a:spcPct val="100000"/>
                        </a:lnSpc>
                      </a:pPr>
                      <a:r>
                        <a:rPr lang="ru-RU" sz="1800" b="0" spc="-5" dirty="0" smtClean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 49</a:t>
                      </a:r>
                      <a:endParaRPr sz="1800" b="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051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Факт 61</a:t>
                      </a:r>
                    </a:p>
                    <a:p>
                      <a:pPr marL="270510" algn="ctr">
                        <a:lnSpc>
                          <a:spcPct val="100000"/>
                        </a:lnSpc>
                      </a:pPr>
                      <a:r>
                        <a:rPr lang="ru-RU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cs typeface="Calibri"/>
                        </a:rPr>
                        <a:t>План 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0510" algn="ctr">
                        <a:lnSpc>
                          <a:spcPct val="100000"/>
                        </a:lnSpc>
                      </a:pPr>
                      <a:r>
                        <a:rPr lang="ru-RU" sz="1600" b="1" dirty="0" smtClean="0">
                          <a:solidFill>
                            <a:srgbClr val="0070C0"/>
                          </a:solidFill>
                          <a:latin typeface="+mn-lt"/>
                          <a:cs typeface="Calibri"/>
                        </a:rPr>
                        <a:t>+</a:t>
                      </a:r>
                      <a:r>
                        <a:rPr lang="ru-RU" sz="1600" b="1" baseline="0" dirty="0" smtClean="0">
                          <a:solidFill>
                            <a:srgbClr val="0070C0"/>
                          </a:solidFill>
                          <a:latin typeface="+mn-lt"/>
                          <a:cs typeface="Calibri"/>
                        </a:rPr>
                        <a:t> 36 (250+)</a:t>
                      </a:r>
                      <a:endParaRPr sz="1600" b="1" dirty="0">
                        <a:solidFill>
                          <a:srgbClr val="0070C0"/>
                        </a:solidFill>
                        <a:latin typeface="+mn-lt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</a:pPr>
                      <a:endParaRPr sz="1800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53012">
                <a:tc>
                  <a:txBody>
                    <a:bodyPr/>
                    <a:lstStyle/>
                    <a:p>
                      <a:pPr marL="78740" marR="441325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+mn-lt"/>
                          <a:cs typeface="Calibri"/>
                        </a:rPr>
                        <a:t>Охват отраслей </a:t>
                      </a:r>
                    </a:p>
                    <a:p>
                      <a:pPr marL="78740" marR="441325" algn="ctr">
                        <a:lnSpc>
                          <a:spcPct val="100000"/>
                        </a:lnSpc>
                      </a:pPr>
                      <a:endParaRPr sz="1800" dirty="0">
                        <a:latin typeface="+mn-lt"/>
                        <a:cs typeface="Calibri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 smtClean="0">
                          <a:latin typeface="+mn-lt"/>
                          <a:cs typeface="Calibri"/>
                        </a:rPr>
                        <a:t>   5</a:t>
                      </a:r>
                      <a:endParaRPr sz="1800" dirty="0">
                        <a:latin typeface="+mn-lt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 smtClean="0">
                          <a:latin typeface="+mn-lt"/>
                          <a:cs typeface="Calibri"/>
                        </a:rPr>
                        <a:t>  5</a:t>
                      </a:r>
                      <a:endParaRPr sz="1800" dirty="0">
                        <a:latin typeface="+mn-lt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245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latin typeface="+mn-lt"/>
                          <a:cs typeface="Calibri"/>
                        </a:rPr>
                        <a:t> </a:t>
                      </a:r>
                    </a:p>
                    <a:p>
                      <a:pPr marL="436245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+mn-lt"/>
                          <a:cs typeface="Calibri"/>
                        </a:rPr>
                        <a:t>7</a:t>
                      </a:r>
                      <a:r>
                        <a:rPr lang="ru-RU" sz="1800" baseline="0" dirty="0" smtClean="0">
                          <a:latin typeface="+mn-lt"/>
                          <a:cs typeface="Calibri"/>
                        </a:rPr>
                        <a:t> </a:t>
                      </a:r>
                      <a:endParaRPr lang="ru-RU" sz="1800" dirty="0" smtClean="0">
                        <a:latin typeface="+mn-lt"/>
                        <a:cs typeface="Calibri"/>
                      </a:endParaRPr>
                    </a:p>
                    <a:p>
                      <a:pPr marL="436245" algn="ctr">
                        <a:lnSpc>
                          <a:spcPct val="100000"/>
                        </a:lnSpc>
                      </a:pPr>
                      <a:endParaRPr sz="1800" dirty="0">
                        <a:latin typeface="+mn-lt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245" algn="ctr">
                        <a:lnSpc>
                          <a:spcPct val="100000"/>
                        </a:lnSpc>
                      </a:pPr>
                      <a:r>
                        <a:rPr lang="ru-RU" sz="1800" dirty="0" smtClean="0">
                          <a:latin typeface="+mn-lt"/>
                          <a:cs typeface="Calibri"/>
                        </a:rPr>
                        <a:t>7</a:t>
                      </a:r>
                      <a:endParaRPr sz="1800" dirty="0">
                        <a:latin typeface="+mn-lt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6245" algn="ctr">
                        <a:lnSpc>
                          <a:spcPct val="100000"/>
                        </a:lnSpc>
                      </a:pPr>
                      <a:endParaRPr sz="1800" dirty="0">
                        <a:latin typeface="+mn-lt"/>
                        <a:cs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2540" algn="l">
                        <a:lnSpc>
                          <a:spcPct val="100000"/>
                        </a:lnSpc>
                      </a:pPr>
                      <a:endParaRPr sz="1400" dirty="0">
                        <a:latin typeface="+mn-lt"/>
                        <a:cs typeface="Calibri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888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568608" y="6309320"/>
            <a:ext cx="815752" cy="288032"/>
          </a:xfrm>
        </p:spPr>
        <p:txBody>
          <a:bodyPr/>
          <a:lstStyle/>
          <a:p>
            <a:endParaRPr lang="ru-RU" sz="2400" b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55440" y="620688"/>
            <a:ext cx="10297144" cy="5388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СОГЛАШЕНИЕ О СОТРУДНИЧЕСТВЕ 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3690620" algn="l"/>
              </a:tabLs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г. Самара                                                                                                                                     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февраля 2025 г.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Министерство здравоохранения Самарской области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именуемое в дальнейшем «Министерство», в лице министра здравоохранения Самарской области Орлова Андрея Евгеньевича, действующего на основании постановления Губернатора Самарской области от 07.02.2025 №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65,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Положения о министерстве здравоохранения Самарской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области,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одной стороны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и Областной союз «Федерация профсоюзов Самарской области»,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именуемый в дальнейшем «ФПСО», в лице председателя Колесникова Дмитрия Геннадьевича, действующего на основании Устава, с другой стороны, вместе именуемые «Стороны», заключили настоящее соглашение о нижеследующем.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2. Предмет Соглашения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Предметом Соглашения является развитие сотрудничества и взаимодействия Сторон по организации прохождения работниками организаций, расположенных на территории Самарской области, профилактических мероприятий: 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прохождения ими диспансеризации, профилактических </a:t>
            </a:r>
            <a:r>
              <a:rPr lang="ru-RU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медицинских осмотров и диспансерного наблюдения по месту осуществления служебной деятельности; </a:t>
            </a:r>
            <a:r>
              <a:rPr lang="ru-RU" spc="1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формированию</a:t>
            </a:r>
            <a:r>
              <a:rPr lang="ru-RU" spc="25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pc="5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мотивации</a:t>
            </a:r>
            <a:r>
              <a:rPr lang="ru-RU" spc="2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spc="2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pc="5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ведению</a:t>
            </a:r>
            <a:r>
              <a:rPr lang="ru-RU" spc="25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pc="5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здорового</a:t>
            </a:r>
            <a:r>
              <a:rPr lang="ru-RU" spc="2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pc="5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образа</a:t>
            </a:r>
            <a:r>
              <a:rPr lang="ru-RU" spc="15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жизни; внедрению корпоративных программ по укреплению здоровья работников.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45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553826" y="6115001"/>
            <a:ext cx="638174" cy="548680"/>
          </a:xfrm>
        </p:spPr>
        <p:txBody>
          <a:bodyPr/>
          <a:lstStyle/>
          <a:p>
            <a:endParaRPr lang="ru-RU" sz="2400" b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788" y="104757"/>
            <a:ext cx="6810375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26667" y="2421682"/>
            <a:ext cx="1008112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4.2. Охрана труда, культура здоровья и экология</a:t>
            </a:r>
          </a:p>
          <a:p>
            <a:r>
              <a:rPr lang="ru-RU" b="1" dirty="0"/>
              <a:t>4.2.1. Обязательства Сторон</a:t>
            </a:r>
          </a:p>
          <a:p>
            <a:r>
              <a:rPr lang="ru-RU" dirty="0"/>
              <a:t>Пункт 4.2.1.5.</a:t>
            </a:r>
          </a:p>
          <a:p>
            <a:r>
              <a:rPr lang="ru-RU" dirty="0"/>
              <a:t>Осуществлять меры по сохранению и укреплению здоровья, созданию условий для здорового образа жизни в организациях </a:t>
            </a:r>
            <a:r>
              <a:rPr lang="ru-RU" b="1" dirty="0">
                <a:solidFill>
                  <a:srgbClr val="C00000"/>
                </a:solidFill>
              </a:rPr>
              <a:t>в соответствии с корпоративными программами по укреплению здоровья работающих</a:t>
            </a:r>
            <a:r>
              <a:rPr lang="ru-RU" dirty="0"/>
              <a:t>, коллективными договорами и соглашениями по охране труда. </a:t>
            </a:r>
          </a:p>
          <a:p>
            <a:r>
              <a:rPr lang="ru-RU" b="1" dirty="0"/>
              <a:t>4.2.4. Обязательства Работодателей</a:t>
            </a:r>
          </a:p>
          <a:p>
            <a:r>
              <a:rPr lang="ru-RU" dirty="0"/>
              <a:t>Пункт 4.2.4.13</a:t>
            </a:r>
          </a:p>
          <a:p>
            <a:r>
              <a:rPr lang="ru-RU" b="1" dirty="0">
                <a:solidFill>
                  <a:srgbClr val="C00000"/>
                </a:solidFill>
              </a:rPr>
              <a:t>Обеспечивать внедрение корпоративных программ укрепления здоровья работающих с использованием модельных программ, содержащих лучшие российские практики по профилактике заболеваний и ведению здорового образа жизни.</a:t>
            </a:r>
          </a:p>
        </p:txBody>
      </p:sp>
    </p:spTree>
    <p:extLst>
      <p:ext uri="{BB962C8B-B14F-4D97-AF65-F5344CB8AC3E}">
        <p14:creationId xmlns:p14="http://schemas.microsoft.com/office/powerpoint/2010/main" val="273427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7733" y="482600"/>
            <a:ext cx="10632777" cy="8118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" marR="5080">
              <a:lnSpc>
                <a:spcPts val="3400"/>
              </a:lnSpc>
              <a:spcBef>
                <a:spcPts val="100"/>
              </a:spcBef>
              <a:defRPr/>
            </a:pPr>
            <a:r>
              <a:rPr lang="en-US" sz="2800" b="1" kern="0" dirty="0">
                <a:solidFill>
                  <a:srgbClr val="185292"/>
                </a:solidFill>
                <a:latin typeface="Bebas Neue Bold"/>
              </a:rPr>
              <a:t> </a:t>
            </a:r>
            <a:r>
              <a:rPr lang="ru-RU" sz="2800" b="1" kern="0" dirty="0" smtClean="0">
                <a:solidFill>
                  <a:srgbClr val="185292"/>
                </a:solidFill>
                <a:latin typeface="Bebas Neue Bold"/>
              </a:rPr>
              <a:t>З</a:t>
            </a:r>
            <a:r>
              <a:rPr lang="en-US" sz="2800" b="1" kern="0" dirty="0" err="1" smtClean="0">
                <a:solidFill>
                  <a:srgbClr val="185292"/>
                </a:solidFill>
                <a:latin typeface="Bebas Neue Bold"/>
              </a:rPr>
              <a:t>доровье</a:t>
            </a:r>
            <a:r>
              <a:rPr lang="en-US" sz="2800" b="1" kern="0" dirty="0" smtClean="0">
                <a:solidFill>
                  <a:srgbClr val="185292"/>
                </a:solidFill>
                <a:latin typeface="Bebas Neue Bold"/>
              </a:rPr>
              <a:t> </a:t>
            </a:r>
            <a:r>
              <a:rPr lang="en-US" sz="2800" b="1" kern="0" dirty="0" err="1">
                <a:solidFill>
                  <a:srgbClr val="185292"/>
                </a:solidFill>
                <a:latin typeface="Bebas Neue Bold"/>
              </a:rPr>
              <a:t>сотрудников</a:t>
            </a:r>
            <a:r>
              <a:rPr lang="en-US" sz="2800" b="1" kern="0" dirty="0">
                <a:solidFill>
                  <a:srgbClr val="185292"/>
                </a:solidFill>
                <a:latin typeface="Bebas Neue Bold"/>
              </a:rPr>
              <a:t> – </a:t>
            </a:r>
            <a:r>
              <a:rPr lang="ru-RU" sz="2800" b="1" kern="0" dirty="0">
                <a:solidFill>
                  <a:srgbClr val="185292"/>
                </a:solidFill>
                <a:latin typeface="Bebas Neue Bold"/>
              </a:rPr>
              <a:t>зачем вам это нужно</a:t>
            </a:r>
            <a:r>
              <a:rPr lang="en-US" sz="2800" b="1" kern="0" dirty="0">
                <a:solidFill>
                  <a:srgbClr val="185292"/>
                </a:solidFill>
                <a:latin typeface="Bebas Neue Bold"/>
              </a:rPr>
              <a:t>?</a:t>
            </a:r>
            <a:endParaRPr lang="ru-RU" sz="2800" b="1" kern="0" dirty="0">
              <a:solidFill>
                <a:srgbClr val="185292"/>
              </a:solidFill>
              <a:latin typeface="Bebas Neue Bold"/>
            </a:endParaRPr>
          </a:p>
          <a:p>
            <a:pPr marL="12700" marR="5080" algn="ctr">
              <a:lnSpc>
                <a:spcPts val="3400"/>
              </a:lnSpc>
              <a:spcBef>
                <a:spcPts val="100"/>
              </a:spcBef>
              <a:defRPr/>
            </a:pPr>
            <a:endParaRPr lang="en-US" sz="2800" b="1" kern="0" dirty="0">
              <a:solidFill>
                <a:srgbClr val="185292"/>
              </a:solidFill>
              <a:latin typeface="Bebas Neue Bold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-75870" t="-1240077" b="99999"/>
          <a:stretch/>
        </p:blipFill>
        <p:spPr>
          <a:xfrm>
            <a:off x="661492" y="2746276"/>
            <a:ext cx="472480" cy="4724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70211" y="1193800"/>
            <a:ext cx="4243388" cy="616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2100" b="1" dirty="0"/>
              <a:t>Повышение производительности</a:t>
            </a:r>
          </a:p>
        </p:txBody>
      </p:sp>
      <p:sp>
        <p:nvSpPr>
          <p:cNvPr id="5" name="Text 2"/>
          <p:cNvSpPr/>
          <p:nvPr/>
        </p:nvSpPr>
        <p:spPr>
          <a:xfrm>
            <a:off x="1016000" y="1650232"/>
            <a:ext cx="5024432" cy="1096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lnSpc>
                <a:spcPts val="2292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/>
              <a:t>Здоровые сотрудники более энергичны и </a:t>
            </a:r>
            <a:r>
              <a:rPr lang="en-US" dirty="0" err="1"/>
              <a:t>сфокусированы</a:t>
            </a:r>
            <a:endParaRPr lang="ru-RU" dirty="0"/>
          </a:p>
          <a:p>
            <a:pPr marL="285750" indent="-285750">
              <a:lnSpc>
                <a:spcPts val="2292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/>
              <a:t>Сокращение косвенных расходов, связанных с образом жизни (алкоголь)</a:t>
            </a:r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/>
              <a:t>Сокращение убытков от отсутствия сотрудников на рабочих местах </a:t>
            </a:r>
            <a:r>
              <a:rPr lang="ru-RU" dirty="0" smtClean="0"/>
              <a:t>(</a:t>
            </a:r>
            <a:r>
              <a:rPr lang="ru-RU" dirty="0"/>
              <a:t>не только б/листы, но еще прогулы, перекур, абсентеизм)</a:t>
            </a:r>
          </a:p>
          <a:p>
            <a:pPr marL="380990" indent="-380990">
              <a:buFont typeface="Arial" pitchFamily="34" charset="0"/>
              <a:buChar char="•"/>
            </a:pPr>
            <a:endParaRPr lang="ru-RU" sz="2100" dirty="0"/>
          </a:p>
          <a:p>
            <a:pPr marL="380990" indent="-380990">
              <a:buFont typeface="Arial" pitchFamily="34" charset="0"/>
              <a:buChar char="•"/>
            </a:pPr>
            <a:endParaRPr lang="ru-RU" sz="2100" dirty="0"/>
          </a:p>
          <a:p>
            <a:pPr>
              <a:lnSpc>
                <a:spcPts val="2292"/>
              </a:lnSpc>
            </a:pPr>
            <a:endParaRPr lang="ru-RU" sz="2100" dirty="0"/>
          </a:p>
          <a:p>
            <a:pPr>
              <a:lnSpc>
                <a:spcPts val="2292"/>
              </a:lnSpc>
            </a:pPr>
            <a:endParaRPr lang="ru-RU" sz="2100" dirty="0"/>
          </a:p>
          <a:p>
            <a:pPr>
              <a:lnSpc>
                <a:spcPts val="2292"/>
              </a:lnSpc>
            </a:pPr>
            <a:endParaRPr lang="ru-RU" sz="2100" dirty="0"/>
          </a:p>
          <a:p>
            <a:pPr>
              <a:lnSpc>
                <a:spcPts val="2292"/>
              </a:lnSpc>
            </a:pPr>
            <a:endParaRPr lang="ru-RU" sz="2100" dirty="0"/>
          </a:p>
          <a:p>
            <a:pPr>
              <a:lnSpc>
                <a:spcPts val="2292"/>
              </a:lnSpc>
            </a:pPr>
            <a:endParaRPr lang="ru-RU" sz="2100" dirty="0"/>
          </a:p>
          <a:p>
            <a:pPr>
              <a:lnSpc>
                <a:spcPts val="2292"/>
              </a:lnSpc>
            </a:pPr>
            <a:endParaRPr lang="en-US" sz="2100" dirty="0"/>
          </a:p>
        </p:txBody>
      </p:sp>
      <p:sp>
        <p:nvSpPr>
          <p:cNvPr id="7" name="Text 3"/>
          <p:cNvSpPr/>
          <p:nvPr/>
        </p:nvSpPr>
        <p:spPr>
          <a:xfrm>
            <a:off x="1370211" y="4500033"/>
            <a:ext cx="5335388" cy="2497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2100" b="1" dirty="0"/>
              <a:t>Снижение текучести кадров</a:t>
            </a:r>
          </a:p>
        </p:txBody>
      </p:sp>
      <p:sp>
        <p:nvSpPr>
          <p:cNvPr id="8" name="Text 4"/>
          <p:cNvSpPr/>
          <p:nvPr/>
        </p:nvSpPr>
        <p:spPr>
          <a:xfrm>
            <a:off x="897733" y="4851400"/>
            <a:ext cx="4995068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80990" indent="-380990">
              <a:lnSpc>
                <a:spcPts val="2292"/>
              </a:lnSpc>
              <a:buFont typeface="Arial" pitchFamily="34" charset="0"/>
              <a:buChar char="•"/>
            </a:pPr>
            <a:r>
              <a:rPr lang="en-US" dirty="0"/>
              <a:t>Забота о сотрудниках укрепляет их лояльность и </a:t>
            </a:r>
            <a:r>
              <a:rPr lang="en-US" dirty="0" err="1"/>
              <a:t>приверженность</a:t>
            </a:r>
            <a:r>
              <a:rPr lang="en-US" sz="2100" dirty="0"/>
              <a:t>.</a:t>
            </a:r>
          </a:p>
        </p:txBody>
      </p:sp>
      <p:sp>
        <p:nvSpPr>
          <p:cNvPr id="10" name="Text 5"/>
          <p:cNvSpPr/>
          <p:nvPr/>
        </p:nvSpPr>
        <p:spPr>
          <a:xfrm>
            <a:off x="6922789" y="1193800"/>
            <a:ext cx="4607719" cy="616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2100" b="1" dirty="0"/>
              <a:t>Сокращение больничных</a:t>
            </a:r>
          </a:p>
        </p:txBody>
      </p:sp>
      <p:sp>
        <p:nvSpPr>
          <p:cNvPr id="11" name="Text 6"/>
          <p:cNvSpPr/>
          <p:nvPr/>
        </p:nvSpPr>
        <p:spPr>
          <a:xfrm>
            <a:off x="6502400" y="1650232"/>
            <a:ext cx="5283200" cy="1473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lnSpc>
                <a:spcPts val="2292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/>
              <a:t>Профилактика заболеваний уменьшает количество </a:t>
            </a:r>
            <a:r>
              <a:rPr lang="en-US" dirty="0" err="1"/>
              <a:t>пропущенных</a:t>
            </a:r>
            <a:r>
              <a:rPr lang="en-US" dirty="0"/>
              <a:t> </a:t>
            </a:r>
            <a:r>
              <a:rPr lang="en-US" dirty="0" err="1"/>
              <a:t>дней</a:t>
            </a:r>
            <a:endParaRPr lang="ru-RU" dirty="0"/>
          </a:p>
          <a:p>
            <a:pPr marL="285750" indent="-285750">
              <a:lnSpc>
                <a:spcPts val="2292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/>
              <a:t>Сокращение расходов по ДМС и иных медицинских расходов</a:t>
            </a:r>
          </a:p>
        </p:txBody>
      </p:sp>
      <p:sp>
        <p:nvSpPr>
          <p:cNvPr id="13" name="Text 7"/>
          <p:cNvSpPr/>
          <p:nvPr/>
        </p:nvSpPr>
        <p:spPr>
          <a:xfrm>
            <a:off x="6922791" y="4250267"/>
            <a:ext cx="4607719" cy="4995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2100" b="1" dirty="0"/>
              <a:t>Улучшение корпоративной культуры</a:t>
            </a:r>
          </a:p>
        </p:txBody>
      </p:sp>
      <p:sp>
        <p:nvSpPr>
          <p:cNvPr id="14" name="Text 8"/>
          <p:cNvSpPr/>
          <p:nvPr/>
        </p:nvSpPr>
        <p:spPr>
          <a:xfrm>
            <a:off x="6922790" y="4851400"/>
            <a:ext cx="4607719" cy="77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lnSpc>
                <a:spcPts val="2292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dirty="0"/>
              <a:t>Инвестиции в здоровье создают позитивную и </a:t>
            </a:r>
            <a:r>
              <a:rPr lang="en-US" dirty="0" err="1"/>
              <a:t>заботливую</a:t>
            </a:r>
            <a:r>
              <a:rPr lang="en-US" dirty="0"/>
              <a:t> </a:t>
            </a:r>
            <a:r>
              <a:rPr lang="en-US" dirty="0" err="1"/>
              <a:t>атмосферу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62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99017" y="108896"/>
            <a:ext cx="11576307" cy="1019271"/>
          </a:xfrm>
        </p:spPr>
        <p:txBody>
          <a:bodyPr/>
          <a:lstStyle/>
          <a:p>
            <a:pPr algn="ctr"/>
            <a:r>
              <a:rPr lang="ru-RU" sz="2800" kern="1200" dirty="0" smtClean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Практические подходы к разработке и внедрению </a:t>
            </a:r>
            <a:br>
              <a:rPr lang="ru-RU" sz="2800" kern="1200" dirty="0" smtClean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ru-RU" sz="2800" kern="1200" dirty="0" smtClean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корпоративных программ</a:t>
            </a:r>
            <a:endParaRPr lang="ru-RU" sz="2800" kern="1200" dirty="0">
              <a:solidFill>
                <a:schemeClr val="accent5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7390" y="1371600"/>
            <a:ext cx="5021037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Основные направления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корпоративной  программы</a:t>
            </a:r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 smtClean="0"/>
              <a:t>Создание </a:t>
            </a:r>
            <a:r>
              <a:rPr lang="ru-RU" dirty="0"/>
              <a:t>условий для ведение ЗОЖ на рабочем месте  </a:t>
            </a:r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/>
              <a:t>Информирование сотрудников по вопросам ЗОЖ и профилактики заболеваний</a:t>
            </a:r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/>
              <a:t>Мотивирование сотрудников к ведению ЗОЖ</a:t>
            </a:r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/>
              <a:t>Профилактика курения и употребления алкоголя - приоритет</a:t>
            </a:r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/>
              <a:t>Содействие доступу сотрудников к квалифицированной лечебно-профилактической помощи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23162" y="1371600"/>
            <a:ext cx="5355771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Предварительные управленческие решения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/>
              <a:t>Внедрение концепции Здоровья в ценности и политики компании (кадровую, охрану труда и т.д.)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/>
              <a:t>Привлечение всех сторон (профсоюз, кадровая служба, </a:t>
            </a:r>
            <a:r>
              <a:rPr lang="ru-RU" dirty="0" err="1" smtClean="0"/>
              <a:t>медслужба</a:t>
            </a:r>
            <a:r>
              <a:rPr lang="ru-RU" dirty="0" smtClean="0"/>
              <a:t> и др.)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/>
              <a:t>Определение руководителя на уровне не ниже заместителя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/>
              <a:t>Инвентаризация всех имеющихся программ и мероприятий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/>
              <a:t>Дополнение совместными с СОЦОЗМП </a:t>
            </a:r>
            <a:r>
              <a:rPr lang="ru-RU" dirty="0"/>
              <a:t>мероприятиями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/>
              <a:t>Оформление Корпоративной программы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675903" y="6066064"/>
            <a:ext cx="8809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Дополнительное финансирование не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обязательно!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45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1" y="381001"/>
            <a:ext cx="10621180" cy="373949"/>
          </a:xfrm>
        </p:spPr>
        <p:txBody>
          <a:bodyPr/>
          <a:lstStyle/>
          <a:p>
            <a:pPr algn="l" rtl="0"/>
            <a:r>
              <a:rPr lang="ru-RU" sz="2700" kern="1200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СОЦОЗМП: основные блоки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fld id="{E14267DD-E8BE-4AA7-9B81-3F3D886E275F}" type="slidenum">
              <a:rPr lang="ru-RU" altLang="ru-RU" smtClean="0"/>
              <a:pPr/>
              <a:t>8</a:t>
            </a:fld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406397" y="1295401"/>
            <a:ext cx="11314545" cy="532453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3200" b="1" dirty="0"/>
              <a:t>Основные </a:t>
            </a:r>
            <a:r>
              <a:rPr lang="ru-RU" sz="3200" b="1" dirty="0" smtClean="0"/>
              <a:t>блоки</a:t>
            </a:r>
          </a:p>
          <a:p>
            <a:endParaRPr lang="ru-RU" sz="3200" b="1" dirty="0"/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/>
              <a:t>Анализ текущей ситуации (распространённость факторов риска, анализ показателей здоровья, анализ текущей инфраструктуры)</a:t>
            </a:r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/>
              <a:t>Профилактика </a:t>
            </a:r>
            <a:r>
              <a:rPr lang="ru-RU" dirty="0" err="1"/>
              <a:t>табакокурения</a:t>
            </a:r>
            <a:endParaRPr lang="ru-RU" dirty="0"/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/>
              <a:t>Профилактика потребления ПАВ</a:t>
            </a:r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/>
              <a:t>Правильное питание (в том числе работа с корпоративными столовыми)</a:t>
            </a:r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/>
              <a:t>Физическая активность в сохранении здоровья</a:t>
            </a:r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/>
              <a:t>Работа по профилактике профессионального выгорания, повышение стрессоустойчивости</a:t>
            </a:r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ru-RU" dirty="0"/>
              <a:t>Профилактика сердечно-сосудистых заболеваний</a:t>
            </a:r>
          </a:p>
          <a:p>
            <a:pPr marL="457189" indent="-457189">
              <a:buFont typeface="Arial" pitchFamily="34" charset="0"/>
              <a:buChar char="•"/>
            </a:pPr>
            <a:endParaRPr lang="ru-RU" dirty="0"/>
          </a:p>
          <a:p>
            <a:pPr marL="457189" indent="-457189">
              <a:buFont typeface="Arial" pitchFamily="34" charset="0"/>
              <a:buChar char="•"/>
            </a:pPr>
            <a:endParaRPr lang="ru-RU" dirty="0" smtClean="0"/>
          </a:p>
          <a:p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ИМЕЮТСЯ МОДЕЛЬНЫЕ ПРОГРАММЫ ДЛЯ РАЗНЫХ ПРЕДПРИЯТИЙ</a:t>
            </a:r>
          </a:p>
        </p:txBody>
      </p:sp>
    </p:spTree>
    <p:extLst>
      <p:ext uri="{BB962C8B-B14F-4D97-AF65-F5344CB8AC3E}">
        <p14:creationId xmlns:p14="http://schemas.microsoft.com/office/powerpoint/2010/main" val="204145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5491" y="141177"/>
            <a:ext cx="93933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Поддержка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корпоративных программ со стороны СОЦОЗМП</a:t>
            </a: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1476492"/>
            <a:ext cx="11464909" cy="4449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781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4D1C2-2472-4579-AD4C-75C864200948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5491" y="141177"/>
            <a:ext cx="11899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kern="0" dirty="0">
                <a:solidFill>
                  <a:schemeClr val="accent5">
                    <a:lumMod val="75000"/>
                  </a:schemeClr>
                </a:solidFill>
                <a:latin typeface="Calibri"/>
                <a:ea typeface="+mj-ea"/>
                <a:cs typeface="+mj-cs"/>
              </a:rPr>
              <a:t>Поддержка корпоративных программ </a:t>
            </a:r>
            <a:r>
              <a:rPr lang="ru-RU" sz="2800" b="1" kern="0" dirty="0" smtClean="0">
                <a:solidFill>
                  <a:schemeClr val="accent5">
                    <a:lumMod val="75000"/>
                  </a:schemeClr>
                </a:solidFill>
                <a:latin typeface="Calibri"/>
                <a:ea typeface="+mj-ea"/>
                <a:cs typeface="+mj-cs"/>
              </a:rPr>
              <a:t> СОЦОЗМП</a:t>
            </a:r>
            <a:endParaRPr lang="ru-RU" sz="2800" b="1" kern="0" dirty="0">
              <a:solidFill>
                <a:schemeClr val="accent5">
                  <a:lumMod val="75000"/>
                </a:schemeClr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5" name="Прямоугольник: скругленные углы 11"/>
          <p:cNvSpPr/>
          <p:nvPr/>
        </p:nvSpPr>
        <p:spPr bwMode="auto">
          <a:xfrm>
            <a:off x="199302" y="613101"/>
            <a:ext cx="3622840" cy="528967"/>
          </a:xfrm>
          <a:prstGeom prst="roundRect">
            <a:avLst>
              <a:gd name="adj" fmla="val 10158"/>
            </a:avLst>
          </a:prstGeom>
          <a:solidFill>
            <a:srgbClr val="1852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err="1" smtClean="0">
                <a:solidFill>
                  <a:schemeClr val="bg1"/>
                </a:solidFill>
              </a:rPr>
              <a:t>Орг</a:t>
            </a:r>
            <a:r>
              <a:rPr lang="ru-RU" b="1" dirty="0" smtClean="0">
                <a:solidFill>
                  <a:schemeClr val="bg1"/>
                </a:solidFill>
              </a:rPr>
              <a:t>-метод поддержка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: скругленные углы 11"/>
          <p:cNvSpPr/>
          <p:nvPr/>
        </p:nvSpPr>
        <p:spPr bwMode="auto">
          <a:xfrm>
            <a:off x="199302" y="3754227"/>
            <a:ext cx="7373073" cy="528967"/>
          </a:xfrm>
          <a:prstGeom prst="roundRect">
            <a:avLst>
              <a:gd name="adj" fmla="val 10158"/>
            </a:avLst>
          </a:prstGeom>
          <a:solidFill>
            <a:srgbClr val="1852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bg1"/>
                </a:solidFill>
              </a:rPr>
              <a:t>Социология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: скругленные углы 11"/>
          <p:cNvSpPr/>
          <p:nvPr/>
        </p:nvSpPr>
        <p:spPr bwMode="auto">
          <a:xfrm>
            <a:off x="8325988" y="3754228"/>
            <a:ext cx="3532586" cy="528967"/>
          </a:xfrm>
          <a:prstGeom prst="roundRect">
            <a:avLst>
              <a:gd name="adj" fmla="val 10158"/>
            </a:avLst>
          </a:prstGeom>
          <a:solidFill>
            <a:srgbClr val="1852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bg1"/>
                </a:solidFill>
              </a:rPr>
              <a:t>Выезды Центра здоровья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: скругленные углы 11"/>
          <p:cNvSpPr/>
          <p:nvPr/>
        </p:nvSpPr>
        <p:spPr bwMode="auto">
          <a:xfrm>
            <a:off x="4944243" y="613100"/>
            <a:ext cx="6914331" cy="528967"/>
          </a:xfrm>
          <a:prstGeom prst="roundRect">
            <a:avLst>
              <a:gd name="adj" fmla="val 10158"/>
            </a:avLst>
          </a:prstGeom>
          <a:solidFill>
            <a:srgbClr val="1852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bg1"/>
                </a:solidFill>
              </a:rPr>
              <a:t>Интерактивные Семинары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89" y="1320165"/>
            <a:ext cx="3467253" cy="2310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5988" y="4324848"/>
            <a:ext cx="3255171" cy="2170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 descr="D:\profile\desktop\Новая папка (2)\9c1d8e8e-c8f4-4848-b79e-df368c44e72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02" y="4400707"/>
            <a:ext cx="3406158" cy="2094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s://sun9-7.userapi.com/s/v1/ig2/ZHWfGSrgRN5-eK6z7QXIy17vg2u9SI1R4jmDFe2njkW_0KlYjcjY9c7A8gbcwLi3UDGqdyLQB1dpOt8g6gjHmFTn.jpg?quality=95&amp;as=32x21,48x32,72x48,108x72,160x107,240x160,360x240,480x320,540x360,640x426,720x480,1080x720,1280x853&amp;from=bu&amp;u=6s3r4Ht8HW_jEpq55cFwIu2gGiXmk4MGOZrODkRWu28&amp;cs=604x40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951" y="1243965"/>
            <a:ext cx="3495624" cy="232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243" y="1204304"/>
            <a:ext cx="3152007" cy="2366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706253"/>
              </p:ext>
            </p:extLst>
          </p:nvPr>
        </p:nvGraphicFramePr>
        <p:xfrm>
          <a:off x="3472677" y="4119612"/>
          <a:ext cx="3980583" cy="25072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45885"/>
                <a:gridCol w="751283"/>
                <a:gridCol w="783415"/>
              </a:tblGrid>
              <a:tr h="3733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</a:rPr>
                        <a:t>Наименование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</a:rPr>
                        <a:t>показателя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rgbClr val="FF0000"/>
                          </a:solidFill>
                          <a:effectLst/>
                        </a:rPr>
                        <a:t>До </a:t>
                      </a:r>
                      <a:r>
                        <a:rPr lang="ru-RU" sz="1000" b="0" dirty="0" smtClean="0">
                          <a:solidFill>
                            <a:srgbClr val="FF0000"/>
                          </a:solidFill>
                          <a:effectLst/>
                        </a:rPr>
                        <a:t>обучения</a:t>
                      </a:r>
                      <a:endParaRPr lang="ru-RU" sz="10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rgbClr val="00B050"/>
                          </a:solidFill>
                          <a:effectLst/>
                        </a:rPr>
                        <a:t>После </a:t>
                      </a:r>
                      <a:r>
                        <a:rPr lang="ru-RU" sz="1000" b="0" dirty="0" smtClean="0">
                          <a:solidFill>
                            <a:srgbClr val="00B050"/>
                          </a:solidFill>
                          <a:effectLst/>
                        </a:rPr>
                        <a:t> обучения</a:t>
                      </a:r>
                      <a:endParaRPr lang="ru-RU" sz="1000" b="0" dirty="0">
                        <a:solidFill>
                          <a:srgbClr val="00B05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1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Знание своих цифр артериального давления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</a:rPr>
                        <a:t>61%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B050"/>
                          </a:solidFill>
                          <a:effectLst/>
                        </a:rPr>
                        <a:t>96%</a:t>
                      </a:r>
                      <a:endParaRPr lang="ru-RU" sz="1200" b="1" dirty="0">
                        <a:solidFill>
                          <a:srgbClr val="00B05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1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Знание нормальных значений АД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</a:rPr>
                        <a:t>9%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B050"/>
                          </a:solidFill>
                          <a:effectLst/>
                        </a:rPr>
                        <a:t>66%</a:t>
                      </a:r>
                      <a:endParaRPr lang="ru-RU" sz="1200" b="1" dirty="0">
                        <a:solidFill>
                          <a:srgbClr val="00B05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1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Знание своего уровня холестерина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</a:rPr>
                        <a:t>23%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B050"/>
                          </a:solidFill>
                          <a:effectLst/>
                        </a:rPr>
                        <a:t>94%</a:t>
                      </a:r>
                      <a:endParaRPr lang="ru-RU" sz="1200" b="1" dirty="0">
                        <a:solidFill>
                          <a:srgbClr val="00B05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50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</a:rPr>
                        <a:t>Знание нормальных цифр ОХС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</a:rPr>
                        <a:t>4%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B050"/>
                          </a:solidFill>
                          <a:effectLst/>
                        </a:rPr>
                        <a:t>60%</a:t>
                      </a:r>
                      <a:endParaRPr lang="ru-RU" sz="1200" b="1" dirty="0">
                        <a:solidFill>
                          <a:srgbClr val="00B05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1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Знание своего уровня глюкозы крови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</a:rPr>
                        <a:t>24%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B050"/>
                          </a:solidFill>
                          <a:effectLst/>
                        </a:rPr>
                        <a:t>95%</a:t>
                      </a:r>
                      <a:endParaRPr lang="ru-RU" sz="1200" b="1" dirty="0">
                        <a:solidFill>
                          <a:srgbClr val="00B05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1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Знание нормальных цифр глюкозы 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</a:rPr>
                        <a:t>5%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B050"/>
                          </a:solidFill>
                          <a:effectLst/>
                        </a:rPr>
                        <a:t>74%</a:t>
                      </a:r>
                      <a:endParaRPr lang="ru-RU" sz="1200" b="1" dirty="0">
                        <a:solidFill>
                          <a:srgbClr val="00B05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856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4D1C2-2472-4579-AD4C-75C864200948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07" y="874183"/>
            <a:ext cx="402272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07" y="3200927"/>
            <a:ext cx="3520018" cy="2640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8265" y="897466"/>
            <a:ext cx="29972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\\192.168.1.15\личные папки 2017\Овчинникова\цсон северноего округа мастер класс по шагам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683" y="865945"/>
            <a:ext cx="3570645" cy="2008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5328" y="3286189"/>
            <a:ext cx="3358621" cy="2518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331" y="3246170"/>
            <a:ext cx="3459693" cy="2594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: скругленные углы 11"/>
          <p:cNvSpPr/>
          <p:nvPr/>
        </p:nvSpPr>
        <p:spPr bwMode="auto">
          <a:xfrm>
            <a:off x="337607" y="106108"/>
            <a:ext cx="3273811" cy="528967"/>
          </a:xfrm>
          <a:prstGeom prst="roundRect">
            <a:avLst>
              <a:gd name="adj" fmla="val 10158"/>
            </a:avLst>
          </a:prstGeom>
          <a:solidFill>
            <a:srgbClr val="1852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bg1"/>
                </a:solidFill>
              </a:rPr>
              <a:t>Привлечение СО НКО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: скругленные углы 11"/>
          <p:cNvSpPr/>
          <p:nvPr/>
        </p:nvSpPr>
        <p:spPr bwMode="auto">
          <a:xfrm>
            <a:off x="337606" y="6035743"/>
            <a:ext cx="5379703" cy="528967"/>
          </a:xfrm>
          <a:prstGeom prst="roundRect">
            <a:avLst>
              <a:gd name="adj" fmla="val 10158"/>
            </a:avLst>
          </a:prstGeom>
          <a:solidFill>
            <a:srgbClr val="1852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smtClean="0">
                <a:solidFill>
                  <a:schemeClr val="bg1"/>
                </a:solidFill>
              </a:rPr>
              <a:t>Разработка рекомендаций </a:t>
            </a:r>
            <a:r>
              <a:rPr lang="ru-RU" b="1" dirty="0" smtClean="0">
                <a:solidFill>
                  <a:schemeClr val="bg1"/>
                </a:solidFill>
              </a:rPr>
              <a:t>по общественному питанию (без затрат)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: скругленные углы 11"/>
          <p:cNvSpPr/>
          <p:nvPr/>
        </p:nvSpPr>
        <p:spPr bwMode="auto">
          <a:xfrm>
            <a:off x="6550005" y="6035741"/>
            <a:ext cx="4318532" cy="528967"/>
          </a:xfrm>
          <a:prstGeom prst="roundRect">
            <a:avLst>
              <a:gd name="adj" fmla="val 10158"/>
            </a:avLst>
          </a:prstGeom>
          <a:solidFill>
            <a:srgbClr val="1852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bg1"/>
                </a:solidFill>
              </a:rPr>
              <a:t>Передача информационных материалов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69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77735" y="401224"/>
            <a:ext cx="4914265" cy="5990590"/>
            <a:chOff x="7278099" y="496442"/>
            <a:chExt cx="4914265" cy="5990590"/>
          </a:xfrm>
        </p:grpSpPr>
        <p:pic>
          <p:nvPicPr>
            <p:cNvPr id="3" name="object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78099" y="558069"/>
              <a:ext cx="4913901" cy="56769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2367" y="496442"/>
              <a:ext cx="3892733" cy="5990041"/>
            </a:xfrm>
            <a:prstGeom prst="rect">
              <a:avLst/>
            </a:prstGeom>
          </p:spPr>
        </p:pic>
      </p:grpSp>
      <p:sp>
        <p:nvSpPr>
          <p:cNvPr id="36" name="object 36"/>
          <p:cNvSpPr/>
          <p:nvPr/>
        </p:nvSpPr>
        <p:spPr>
          <a:xfrm>
            <a:off x="595274" y="1357298"/>
            <a:ext cx="2797810" cy="0"/>
          </a:xfrm>
          <a:custGeom>
            <a:avLst/>
            <a:gdLst/>
            <a:ahLst/>
            <a:cxnLst/>
            <a:rect l="l" t="t" r="r" b="b"/>
            <a:pathLst>
              <a:path w="2797810">
                <a:moveTo>
                  <a:pt x="0" y="0"/>
                </a:moveTo>
                <a:lnTo>
                  <a:pt x="2797543" y="0"/>
                </a:lnTo>
              </a:path>
            </a:pathLst>
          </a:custGeom>
          <a:ln w="381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23835" y="6215082"/>
            <a:ext cx="1958975" cy="0"/>
          </a:xfrm>
          <a:custGeom>
            <a:avLst/>
            <a:gdLst/>
            <a:ahLst/>
            <a:cxnLst/>
            <a:rect l="l" t="t" r="r" b="b"/>
            <a:pathLst>
              <a:path w="1958975">
                <a:moveTo>
                  <a:pt x="0" y="0"/>
                </a:moveTo>
                <a:lnTo>
                  <a:pt x="1958873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2" name="object 5"/>
          <p:cNvSpPr txBox="1"/>
          <p:nvPr/>
        </p:nvSpPr>
        <p:spPr>
          <a:xfrm>
            <a:off x="523836" y="4701746"/>
            <a:ext cx="8890964" cy="630942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 marR="5080">
              <a:spcBef>
                <a:spcPts val="600"/>
              </a:spcBef>
            </a:pPr>
            <a:endParaRPr lang="ru-RU" kern="0" dirty="0" smtClean="0">
              <a:solidFill>
                <a:sysClr val="windowText" lastClr="000000"/>
              </a:solidFill>
              <a:latin typeface="Bebas Neue Book"/>
              <a:cs typeface="Bebas Neue Book"/>
            </a:endParaRPr>
          </a:p>
          <a:p>
            <a:pPr marL="18415" algn="ctr"/>
            <a:endParaRPr lang="ru-RU" kern="0" dirty="0" smtClean="0">
              <a:solidFill>
                <a:sysClr val="windowText" lastClr="000000"/>
              </a:solidFill>
              <a:latin typeface="Bebas Neue Book"/>
              <a:cs typeface="Bebas Neue Book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65364" y="2327564"/>
            <a:ext cx="873320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latin typeface="Bebas Neue Bold"/>
              </a:rPr>
              <a:t>СПАСИБО ЗА ВНИМАНИЕ! </a:t>
            </a:r>
          </a:p>
          <a:p>
            <a:endParaRPr lang="ru-RU" sz="4000" b="1" dirty="0">
              <a:solidFill>
                <a:schemeClr val="accent5">
                  <a:lumMod val="75000"/>
                </a:schemeClr>
              </a:solidFill>
              <a:latin typeface="Bebas Neue Bold"/>
            </a:endParaRPr>
          </a:p>
          <a:p>
            <a:endParaRPr lang="ru-RU" sz="4000" b="1" dirty="0" smtClean="0">
              <a:solidFill>
                <a:schemeClr val="accent5">
                  <a:lumMod val="75000"/>
                </a:schemeClr>
              </a:solidFill>
              <a:latin typeface="Bebas Neue Bold"/>
            </a:endParaRPr>
          </a:p>
          <a:p>
            <a:endParaRPr lang="ru-RU" sz="4000" b="1" dirty="0">
              <a:solidFill>
                <a:schemeClr val="accent5">
                  <a:lumMod val="75000"/>
                </a:schemeClr>
              </a:solidFill>
              <a:latin typeface="Bebas Neue Bold"/>
            </a:endParaRPr>
          </a:p>
          <a:p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latin typeface="Bebas Neue Bold"/>
              </a:rPr>
              <a:t>                             </a:t>
            </a:r>
            <a:r>
              <a:rPr lang="ru-RU" sz="2000" dirty="0" err="1" smtClean="0">
                <a:latin typeface="Bebas Neue Bold"/>
              </a:rPr>
              <a:t>Овчинникова</a:t>
            </a:r>
            <a:r>
              <a:rPr lang="ru-RU" sz="2000" dirty="0" smtClean="0">
                <a:latin typeface="Bebas Neue Bold"/>
              </a:rPr>
              <a:t> Елена Юрьевна</a:t>
            </a:r>
          </a:p>
          <a:p>
            <a:r>
              <a:rPr lang="ru-RU" sz="2000" dirty="0">
                <a:latin typeface="Bebas Neue Bold"/>
              </a:rPr>
              <a:t> </a:t>
            </a:r>
            <a:r>
              <a:rPr lang="ru-RU" sz="2000" dirty="0" smtClean="0">
                <a:latin typeface="Bebas Neue Bold"/>
              </a:rPr>
              <a:t>                                                          Контактный телефон 3374949</a:t>
            </a:r>
          </a:p>
          <a:p>
            <a:r>
              <a:rPr lang="en-US" sz="2000" dirty="0" smtClean="0">
                <a:latin typeface="Bebas Neue Bold"/>
              </a:rPr>
              <a:t>                                                           sam_ocmp@mail.ru</a:t>
            </a:r>
            <a:endParaRPr lang="ru-RU" sz="2000" dirty="0">
              <a:latin typeface="Bebas Neue Bold"/>
            </a:endParaRPr>
          </a:p>
        </p:txBody>
      </p:sp>
    </p:spTree>
    <p:extLst>
      <p:ext uri="{BB962C8B-B14F-4D97-AF65-F5344CB8AC3E}">
        <p14:creationId xmlns:p14="http://schemas.microsoft.com/office/powerpoint/2010/main" val="87553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2">
      <a:majorFont>
        <a:latin typeface="Bebas Neue Book"/>
        <a:ea typeface=""/>
        <a:cs typeface=""/>
      </a:majorFont>
      <a:minorFont>
        <a:latin typeface="Cera Pro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2612</TotalTime>
  <Words>819</Words>
  <Application>Microsoft Office PowerPoint</Application>
  <PresentationFormat>Произвольный</PresentationFormat>
  <Paragraphs>157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Программы укрепления здоровья на рабочем месте –  компонент  Национальных проектов</vt:lpstr>
      <vt:lpstr>Концепция - охват всех предприятий с числом работников выше 250 человек </vt:lpstr>
      <vt:lpstr>Презентация PowerPoint</vt:lpstr>
      <vt:lpstr>Презентация PowerPoint</vt:lpstr>
      <vt:lpstr>Презентация PowerPoint</vt:lpstr>
      <vt:lpstr>Практические подходы к разработке и внедрению  корпоративных программ</vt:lpstr>
      <vt:lpstr>СОЦОЗМП: основные блоки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Балмышева Дарья Викторовна</cp:lastModifiedBy>
  <cp:revision>305</cp:revision>
  <cp:lastPrinted>2025-02-17T17:52:48Z</cp:lastPrinted>
  <dcterms:created xsi:type="dcterms:W3CDTF">2023-09-13T15:25:44Z</dcterms:created>
  <dcterms:modified xsi:type="dcterms:W3CDTF">2026-08-25T07:45:47Z</dcterms:modified>
</cp:coreProperties>
</file>