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60" r:id="rId3"/>
    <p:sldId id="461" r:id="rId4"/>
    <p:sldId id="462" r:id="rId5"/>
    <p:sldId id="463" r:id="rId6"/>
    <p:sldId id="464" r:id="rId7"/>
    <p:sldId id="465" r:id="rId8"/>
    <p:sldId id="466" r:id="rId9"/>
    <p:sldId id="267" r:id="rId10"/>
    <p:sldId id="263" r:id="rId11"/>
    <p:sldId id="264" r:id="rId12"/>
    <p:sldId id="268" r:id="rId13"/>
    <p:sldId id="269" r:id="rId14"/>
    <p:sldId id="270" r:id="rId15"/>
    <p:sldId id="275" r:id="rId16"/>
    <p:sldId id="276" r:id="rId17"/>
    <p:sldId id="277" r:id="rId18"/>
    <p:sldId id="279" r:id="rId19"/>
    <p:sldId id="282" r:id="rId20"/>
    <p:sldId id="283" r:id="rId21"/>
    <p:sldId id="278" r:id="rId22"/>
    <p:sldId id="284" r:id="rId23"/>
    <p:sldId id="285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9" r:id="rId32"/>
    <p:sldId id="482" r:id="rId33"/>
    <p:sldId id="297" r:id="rId34"/>
    <p:sldId id="298" r:id="rId35"/>
    <p:sldId id="300" r:id="rId36"/>
    <p:sldId id="302" r:id="rId37"/>
    <p:sldId id="301" r:id="rId38"/>
    <p:sldId id="304" r:id="rId39"/>
    <p:sldId id="305" r:id="rId40"/>
    <p:sldId id="306" r:id="rId41"/>
    <p:sldId id="307" r:id="rId42"/>
    <p:sldId id="308" r:id="rId43"/>
    <p:sldId id="310" r:id="rId44"/>
    <p:sldId id="309" r:id="rId45"/>
    <p:sldId id="311" r:id="rId46"/>
    <p:sldId id="316" r:id="rId47"/>
    <p:sldId id="469" r:id="rId48"/>
    <p:sldId id="470" r:id="rId49"/>
    <p:sldId id="471" r:id="rId50"/>
    <p:sldId id="472" r:id="rId51"/>
    <p:sldId id="473" r:id="rId52"/>
    <p:sldId id="474" r:id="rId53"/>
    <p:sldId id="475" r:id="rId54"/>
    <p:sldId id="476" r:id="rId55"/>
    <p:sldId id="477" r:id="rId56"/>
    <p:sldId id="478" r:id="rId57"/>
    <p:sldId id="479" r:id="rId58"/>
    <p:sldId id="480" r:id="rId59"/>
    <p:sldId id="481" r:id="rId60"/>
    <p:sldId id="317" r:id="rId61"/>
    <p:sldId id="318" r:id="rId62"/>
    <p:sldId id="319" r:id="rId63"/>
    <p:sldId id="323" r:id="rId64"/>
    <p:sldId id="338" r:id="rId65"/>
    <p:sldId id="483" r:id="rId66"/>
    <p:sldId id="326" r:id="rId67"/>
    <p:sldId id="327" r:id="rId68"/>
    <p:sldId id="328" r:id="rId69"/>
    <p:sldId id="331" r:id="rId70"/>
    <p:sldId id="335" r:id="rId71"/>
    <p:sldId id="484" r:id="rId72"/>
    <p:sldId id="486" r:id="rId73"/>
    <p:sldId id="485" r:id="rId74"/>
    <p:sldId id="336" r:id="rId75"/>
    <p:sldId id="337" r:id="rId76"/>
    <p:sldId id="333" r:id="rId77"/>
    <p:sldId id="339" r:id="rId78"/>
    <p:sldId id="340" r:id="rId79"/>
    <p:sldId id="341" r:id="rId80"/>
    <p:sldId id="342" r:id="rId81"/>
    <p:sldId id="468" r:id="rId82"/>
    <p:sldId id="467" r:id="rId8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0070C0"/>
                </a:solidFill>
              </a:rPr>
              <a:t>Ключевые </a:t>
            </a:r>
            <a:r>
              <a:rPr lang="ru-RU" b="1" u="sng" dirty="0">
                <a:solidFill>
                  <a:srgbClr val="0070C0"/>
                </a:solidFill>
              </a:rPr>
              <a:t>изменения трудового законодательства с 1 сентября 2026 года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3886200"/>
            <a:ext cx="2264296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93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Срочный трудовой договор со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стажером с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01.03.2027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714341"/>
          <a:ext cx="8229600" cy="429768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28.02.2027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01.03.2027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Статус стажировки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 определена законом (часто оформляли ГПХ или ученический договор).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Самостоятельный вид трудовой деятельности.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Основание для договора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Общие основания ст. 59 ТК РФ (выполнение конкретной работы).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Специальное основание:</a:t>
                      </a:r>
                      <a:r>
                        <a:rPr lang="ru-RU">
                          <a:effectLst/>
                        </a:rPr>
                        <a:t> Приобретение первичного опыта профдеятельности.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Срок договора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Зависел от задачи, часто вызывал споры о бессрочности.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Жестко до 6 месяцев.</a:t>
                      </a:r>
                      <a:r>
                        <a:rPr lang="ru-RU">
                          <a:effectLst/>
                        </a:rPr>
                        <a:t> Автоматическое продление запрещено.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Наставничество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Добровольное право работодателя.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Обязанность работодателя.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5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Правовая природа стажировки (ст. 351.9 ТК РФ)</a:t>
            </a:r>
            <a:endParaRPr lang="ru-RU" dirty="0"/>
          </a:p>
          <a:p>
            <a:r>
              <a:rPr lang="ru-RU" b="1" dirty="0"/>
              <a:t>Цель:</a:t>
            </a:r>
            <a:r>
              <a:rPr lang="ru-RU" dirty="0"/>
              <a:t> Помочь выпускнику приобрести первичный профессиональный опыт, практические навыки и адаптироваться к работе.</a:t>
            </a:r>
          </a:p>
          <a:p>
            <a:r>
              <a:rPr lang="ru-RU" b="1" dirty="0"/>
              <a:t>Кто такой стажер:</a:t>
            </a:r>
            <a:r>
              <a:rPr lang="ru-RU" dirty="0"/>
              <a:t> Лицо, имеющее среднее профессиональное, высшее или дополнительное образование, а также проходящее </a:t>
            </a:r>
            <a:r>
              <a:rPr lang="ru-RU" dirty="0" err="1"/>
              <a:t>профобучение</a:t>
            </a:r>
            <a:r>
              <a:rPr lang="ru-RU" dirty="0"/>
              <a:t>.</a:t>
            </a:r>
          </a:p>
          <a:p>
            <a:r>
              <a:rPr lang="ru-RU" b="1" dirty="0"/>
              <a:t>Окно возможностей:</a:t>
            </a:r>
            <a:r>
              <a:rPr lang="ru-RU" dirty="0"/>
              <a:t> Договор можно заключить в течение </a:t>
            </a:r>
            <a:r>
              <a:rPr lang="ru-RU" b="1" dirty="0"/>
              <a:t>одного года</a:t>
            </a:r>
            <a:r>
              <a:rPr lang="ru-RU" dirty="0"/>
              <a:t> после завершения обучения/получения диплома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778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Условия заключения договора</a:t>
            </a:r>
            <a:endParaRPr lang="ru-RU" dirty="0"/>
          </a:p>
          <a:p>
            <a:r>
              <a:rPr lang="ru-RU" b="1" dirty="0"/>
              <a:t>Тип договора:</a:t>
            </a:r>
            <a:r>
              <a:rPr lang="ru-RU" dirty="0"/>
              <a:t> Только срочный трудовой договор.</a:t>
            </a:r>
          </a:p>
          <a:p>
            <a:r>
              <a:rPr lang="ru-RU" b="1" dirty="0"/>
              <a:t>Максимальный срок:</a:t>
            </a:r>
            <a:r>
              <a:rPr lang="ru-RU" dirty="0"/>
              <a:t> 6 календарных месяцев. Закон не предусматривает возможности продления этого срока ни при каких обстоятельствах.</a:t>
            </a:r>
          </a:p>
          <a:p>
            <a:r>
              <a:rPr lang="ru-RU" b="1" dirty="0"/>
              <a:t>Наименование должности:</a:t>
            </a:r>
            <a:r>
              <a:rPr lang="ru-RU" dirty="0"/>
              <a:t> В штатном расписании и трудовом договоре должность должна называться четко: например, </a:t>
            </a:r>
            <a:r>
              <a:rPr lang="ru-RU" i="1" dirty="0"/>
              <a:t>«Стажер отдела продаж»</a:t>
            </a:r>
            <a:r>
              <a:rPr lang="ru-RU" dirty="0"/>
              <a:t>, </a:t>
            </a:r>
            <a:r>
              <a:rPr lang="ru-RU" i="1" dirty="0"/>
              <a:t>«Помощник юриста (стажер)»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07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Оплата труда:</a:t>
            </a:r>
            <a:r>
              <a:rPr lang="ru-RU" dirty="0"/>
              <a:t> Полноценная заработная плата (не стипендия!).</a:t>
            </a:r>
          </a:p>
          <a:p>
            <a:r>
              <a:rPr lang="ru-RU" dirty="0"/>
              <a:t>Не ниже МРОТ за полную ставку.</a:t>
            </a:r>
          </a:p>
          <a:p>
            <a:r>
              <a:rPr lang="ru-RU" dirty="0"/>
              <a:t>Начисление всех страховых взносов и пенсионного стажа.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892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Обязательное наставничество (новая реальность)</a:t>
            </a:r>
            <a:r>
              <a:rPr lang="ru-RU" dirty="0"/>
              <a:t> С принятием поправок в ст. 351.8 ТК РФ («Наставничество»), работа со стажером требует строгого документального оформления:</a:t>
            </a:r>
          </a:p>
          <a:p>
            <a:r>
              <a:rPr lang="ru-RU" b="1" dirty="0"/>
              <a:t>Наличие наставника:</a:t>
            </a:r>
            <a:r>
              <a:rPr lang="ru-RU" dirty="0"/>
              <a:t> За каждым стажером должен быть закреплен сотрудник, передающий навыки.</a:t>
            </a:r>
          </a:p>
          <a:p>
            <a:r>
              <a:rPr lang="ru-RU" b="1" dirty="0"/>
              <a:t>Локальный нормативный акт (ЛНА):</a:t>
            </a:r>
            <a:r>
              <a:rPr lang="ru-RU" dirty="0"/>
              <a:t> Работодатель обязан утвердить Положение о стажировке, где прописаны:</a:t>
            </a:r>
          </a:p>
          <a:p>
            <a:pPr lvl="1"/>
            <a:r>
              <a:rPr lang="ru-RU" dirty="0"/>
              <a:t>Порядок прохождения;</a:t>
            </a:r>
          </a:p>
          <a:p>
            <a:pPr lvl="1"/>
            <a:r>
              <a:rPr lang="ru-RU" dirty="0"/>
              <a:t>Критерии оценки результатов;</a:t>
            </a:r>
          </a:p>
          <a:p>
            <a:pPr lvl="1"/>
            <a:r>
              <a:rPr lang="ru-RU" dirty="0"/>
              <a:t>Допустимый объем самостоятельной работы стажера (чтобы он не выполнял функции полноценного сотрудника весь срок).</a:t>
            </a:r>
          </a:p>
          <a:p>
            <a:r>
              <a:rPr lang="ru-RU" b="1" dirty="0"/>
              <a:t>Согласие наставника:</a:t>
            </a:r>
            <a:r>
              <a:rPr lang="ru-RU" dirty="0"/>
              <a:t> Наставничество оформляется дополнительным соглашением к ТД наставника с указанием размера доплаты.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81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Испытательный срок</a:t>
            </a:r>
            <a:endParaRPr lang="ru-RU" dirty="0"/>
          </a:p>
          <a:p>
            <a:r>
              <a:rPr lang="ru-RU" b="1" dirty="0"/>
              <a:t>Главное правило:</a:t>
            </a:r>
            <a:r>
              <a:rPr lang="ru-RU" dirty="0"/>
              <a:t> При заключении срочного трудового договора именно на стажировку </a:t>
            </a:r>
            <a:r>
              <a:rPr lang="ru-RU" b="1" dirty="0"/>
              <a:t>испытательный срок устанавливать нельзя</a:t>
            </a:r>
            <a:r>
              <a:rPr lang="ru-RU" dirty="0"/>
              <a:t>.</a:t>
            </a:r>
          </a:p>
          <a:p>
            <a:r>
              <a:rPr lang="ru-RU" b="1" dirty="0"/>
              <a:t>Логика закона:</a:t>
            </a:r>
            <a:r>
              <a:rPr lang="ru-RU" dirty="0"/>
              <a:t> Сама стажировка является испытанием профессиональных навыков. Дублировать её проверкой недопустимо.</a:t>
            </a:r>
          </a:p>
          <a:p>
            <a:r>
              <a:rPr lang="ru-RU" i="1" dirty="0"/>
              <a:t>Риск:</a:t>
            </a:r>
            <a:r>
              <a:rPr lang="ru-RU" dirty="0"/>
              <a:t> Если вы назовете договор обычным СТД "для выполнения определенных работ", но фактически будете проводить стажировку, установление испытания будет признано незаконным.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79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Оформление документов (Алгоритм HR)</a:t>
            </a:r>
            <a:endParaRPr lang="ru-RU" dirty="0"/>
          </a:p>
          <a:p>
            <a:r>
              <a:rPr lang="ru-RU" b="1" dirty="0"/>
              <a:t>Разработка ЛНА:</a:t>
            </a:r>
            <a:r>
              <a:rPr lang="ru-RU" dirty="0"/>
              <a:t> Утвердить Положение о стажировке и критерии оценки до 01.03.2027.</a:t>
            </a:r>
          </a:p>
          <a:p>
            <a:r>
              <a:rPr lang="ru-RU" b="1" dirty="0"/>
              <a:t>Штатное расписание:</a:t>
            </a:r>
            <a:r>
              <a:rPr lang="ru-RU" dirty="0"/>
              <a:t> Проверить наличие должностей с пометкой "(стажер)".</a:t>
            </a:r>
          </a:p>
          <a:p>
            <a:r>
              <a:rPr lang="ru-RU" b="1" dirty="0"/>
              <a:t>Трудовой договор:</a:t>
            </a:r>
            <a:r>
              <a:rPr lang="ru-RU" dirty="0"/>
              <a:t> Использовать формулировку из п. 12 ч. 1 ст. 59 ТК РФ (в новой ред.).</a:t>
            </a:r>
          </a:p>
          <a:p>
            <a:r>
              <a:rPr lang="ru-RU" b="1" dirty="0"/>
              <a:t>Приказ о приеме:</a:t>
            </a:r>
            <a:r>
              <a:rPr lang="ru-RU" dirty="0"/>
              <a:t> Форма Т-1 с указанием срока окончания.</a:t>
            </a:r>
          </a:p>
          <a:p>
            <a:r>
              <a:rPr lang="ru-RU" b="1" dirty="0"/>
              <a:t>ЕФС-1:</a:t>
            </a:r>
            <a:r>
              <a:rPr lang="ru-RU" dirty="0"/>
              <a:t> Подраздел 1.1 — кадровое мероприятие «ПРИЕМ». Код выполняемой функции указывать согласно новому классификатору для стажеров/должностей без категории.</a:t>
            </a:r>
          </a:p>
          <a:p>
            <a:r>
              <a:rPr lang="ru-RU" b="1" dirty="0" err="1"/>
              <a:t>Допсоглашение</a:t>
            </a:r>
            <a:r>
              <a:rPr lang="ru-RU" b="1"/>
              <a:t> с наставником:</a:t>
            </a:r>
            <a:r>
              <a:rPr lang="ru-RU"/>
              <a:t> Фиксация обязанностей и оплаты за обучение новичка.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622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4000" dirty="0">
                <a:solidFill>
                  <a:srgbClr val="0070C0"/>
                </a:solidFill>
              </a:rPr>
              <a:t>запрет на установление испытательного срока женщинам, имеющим малолетних </a:t>
            </a:r>
            <a:r>
              <a:rPr lang="ru-RU" sz="4000" dirty="0" smtClean="0">
                <a:solidFill>
                  <a:srgbClr val="0070C0"/>
                </a:solidFill>
              </a:rPr>
              <a:t>детей</a:t>
            </a:r>
            <a:endParaRPr lang="ru-RU" sz="4000" dirty="0">
              <a:solidFill>
                <a:srgbClr val="0070C0"/>
              </a:solidFill>
            </a:endParaRPr>
          </a:p>
          <a:p>
            <a:pPr algn="ctr"/>
            <a:endParaRPr lang="ru-RU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4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latin typeface="Arial" charset="0"/>
                <a:cs typeface="Arial" charset="0"/>
              </a:rPr>
              <a:t/>
            </a:r>
            <a:br>
              <a:rPr lang="ru-RU" altLang="ru-RU" dirty="0">
                <a:latin typeface="Arial" charset="0"/>
                <a:cs typeface="Arial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2720181"/>
          <a:ext cx="8229600" cy="22860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Возраст ребенка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1,5 лет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до 3 лет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Категории граждан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Женщины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Женщины, одинокие отцы, опекуны без матери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Возможность согласия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Невозможна даже при согласии работника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Невозможна даже при согласии работника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39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Кого защищает новый закон?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Закон </a:t>
            </a:r>
            <a:r>
              <a:rPr lang="ru-RU" dirty="0"/>
              <a:t>распространяется не только на матерей, но и на других законных представителей:</a:t>
            </a:r>
          </a:p>
          <a:p>
            <a:r>
              <a:rPr lang="ru-RU" dirty="0"/>
              <a:t>Одиноких отцов, воспитывающих ребенка без матери.</a:t>
            </a:r>
          </a:p>
          <a:p>
            <a:r>
              <a:rPr lang="ru-RU" dirty="0"/>
              <a:t>Опекунов и попечителей.</a:t>
            </a:r>
          </a:p>
          <a:p>
            <a:r>
              <a:rPr lang="ru-RU" dirty="0"/>
              <a:t>Бабушек или дедушек, если они являются единственными усыновителями/опекунами и мать отсутствует.</a:t>
            </a:r>
          </a:p>
          <a:p>
            <a:r>
              <a:rPr lang="ru-RU" i="1" dirty="0"/>
              <a:t>Условие подтверждения:</a:t>
            </a:r>
            <a:r>
              <a:rPr lang="ru-RU" dirty="0"/>
              <a:t> Для применения льготы работодателю необходимо предоставить свидетельство о рождении и документы, подтверждающие отсутствие участия второго родителя (или статус одинокого родителя). Если отец записан в свидетельстве, потребуется справка о смерти матери, решение суда о лишении прав или иные доказательства воспитания ребенка единственным родителем.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59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Квотирование рабочих мест</a:t>
            </a:r>
            <a:endParaRPr lang="ru-RU" dirty="0">
              <a:solidFill>
                <a:srgbClr val="0070C0"/>
              </a:solidFill>
            </a:endParaRPr>
          </a:p>
          <a:p>
            <a:pPr lvl="0" algn="ctr"/>
            <a:r>
              <a:rPr lang="ru-RU" dirty="0">
                <a:solidFill>
                  <a:srgbClr val="0070C0"/>
                </a:solidFill>
              </a:rPr>
              <a:t>Новые правила 2026 года. Возможности для Работодателя.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13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Главное изменение: Обособленные подразделения</a:t>
            </a:r>
            <a:r>
              <a:rPr lang="ru-RU" altLang="ru-RU" dirty="0">
                <a:latin typeface="Arial" charset="0"/>
                <a:cs typeface="Arial" charset="0"/>
              </a:rPr>
              <a:t/>
            </a:r>
            <a:br>
              <a:rPr lang="ru-RU" altLang="ru-RU" dirty="0">
                <a:latin typeface="Arial" charset="0"/>
                <a:cs typeface="Arial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2308701"/>
          <a:ext cx="8229600" cy="310896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29.02.2026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01.03.2026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Объект квотирования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Головной офис + Филиалы/Представительства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Все обособленные подразделения (ОП)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География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Только внутри одного региона или крупные филиалы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Любое ОП в другом субъекте РФ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База расчета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Общая численность по юрлицу (с исключениями)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Среднесписочная численность конкретного ОП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9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Базовые параметры квоты (ст. 38 Закона о занятости № 565-ФЗ)</a:t>
            </a:r>
            <a:endParaRPr lang="ru-RU" dirty="0"/>
          </a:p>
          <a:p>
            <a:r>
              <a:rPr lang="ru-RU" b="1" dirty="0"/>
              <a:t>Порог численности:</a:t>
            </a:r>
            <a:r>
              <a:rPr lang="ru-RU" dirty="0"/>
              <a:t> Обязанность возникает при среднесписочной численности более </a:t>
            </a:r>
            <a:r>
              <a:rPr lang="ru-RU" b="1" dirty="0"/>
              <a:t>35 человек</a:t>
            </a:r>
            <a:r>
              <a:rPr lang="ru-RU" dirty="0"/>
              <a:t>.</a:t>
            </a:r>
          </a:p>
          <a:p>
            <a:r>
              <a:rPr lang="ru-RU" b="1" dirty="0"/>
              <a:t>Размер квоты:</a:t>
            </a:r>
            <a:r>
              <a:rPr lang="ru-RU" dirty="0"/>
              <a:t> От 2% до 4% (конкретный процент устанавливает каждый субъект РФ своим законом).</a:t>
            </a:r>
          </a:p>
          <a:p>
            <a:r>
              <a:rPr lang="ru-RU" b="1" dirty="0" smtClean="0"/>
              <a:t>Кого </a:t>
            </a:r>
            <a:r>
              <a:rPr lang="ru-RU" b="1" dirty="0"/>
              <a:t>нанимать:</a:t>
            </a:r>
            <a:r>
              <a:rPr lang="ru-RU" dirty="0"/>
              <a:t> Инвалиды I–III групп.</a:t>
            </a:r>
          </a:p>
          <a:p>
            <a:r>
              <a:rPr lang="ru-RU" b="1" dirty="0"/>
              <a:t>Важное дополнение (Постановление № 1765):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В счет выполнения квоты можно зачесть прием участников боевых действий (в </a:t>
            </a:r>
            <a:r>
              <a:rPr lang="ru-RU" dirty="0" err="1">
                <a:solidFill>
                  <a:srgbClr val="FF0000"/>
                </a:solidFill>
              </a:rPr>
              <a:t>т.ч</a:t>
            </a:r>
            <a:r>
              <a:rPr lang="ru-RU" dirty="0">
                <a:solidFill>
                  <a:srgbClr val="FF0000"/>
                </a:solidFill>
              </a:rPr>
              <a:t>. СВО), имеющих инвалидность. Один такой сотрудник засчитывается как один трудоустроенный инвалид (ранее требовалось двое инвалидов I группы для зачета одного места).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9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Увольнение работников</a:t>
            </a:r>
            <a:endParaRPr lang="ru-RU" dirty="0">
              <a:solidFill>
                <a:srgbClr val="0070C0"/>
              </a:solidFill>
            </a:endParaRPr>
          </a:p>
          <a:p>
            <a:pPr lvl="0"/>
            <a:r>
              <a:rPr lang="ru-RU" dirty="0">
                <a:solidFill>
                  <a:srgbClr val="0070C0"/>
                </a:solidFill>
              </a:rPr>
              <a:t>изменения порядка увольнения работников, совершивших хищение;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latin typeface="Arial" charset="0"/>
                <a:cs typeface="Arial" charset="0"/>
              </a:rPr>
              <a:t/>
            </a:r>
            <a:br>
              <a:rPr lang="ru-RU" altLang="ru-RU" dirty="0">
                <a:latin typeface="Arial" charset="0"/>
                <a:cs typeface="Arial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851501"/>
          <a:ext cx="8229600" cy="402336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Основание для увольнения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Только вступивший в силу приговор суда или постановление по КоАП РФ.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Приговор ИЛИ прекращение дела по нереабилитирующим основаниям.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Роль судебного штрафа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 являлся основанием для увольнения по статье.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Является прямым доказательством вины.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Скорость процесса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Долгий уголовный процесс до приговора.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Ускоренное увольнение после решения о штрафе/прекращении.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Реабилитирующие основания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Оправдательный приговор = запрет на увольнение.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Без изменений (увольнять нельзя).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56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Что такое «</a:t>
            </a:r>
            <a:r>
              <a:rPr lang="ru-RU" b="1" dirty="0" err="1">
                <a:solidFill>
                  <a:srgbClr val="0070C0"/>
                </a:solidFill>
              </a:rPr>
              <a:t>нереабилитирующие</a:t>
            </a:r>
            <a:r>
              <a:rPr lang="ru-RU" b="1" dirty="0">
                <a:solidFill>
                  <a:srgbClr val="0070C0"/>
                </a:solidFill>
              </a:rPr>
              <a:t> основания»?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Теперь </a:t>
            </a:r>
            <a:r>
              <a:rPr lang="ru-RU" dirty="0"/>
              <a:t>работодатель может уволить сотрудника, если суд прекратил уголовное преследование по следующим причинам:</a:t>
            </a:r>
          </a:p>
          <a:p>
            <a:r>
              <a:rPr lang="ru-RU" dirty="0"/>
              <a:t>Назначение судебного штрафа (ст. 76.2 УК РФ) — самый частый сценарий.</a:t>
            </a:r>
          </a:p>
          <a:p>
            <a:r>
              <a:rPr lang="ru-RU" dirty="0"/>
              <a:t>Деятельное раскаяние (обвиняемый возместил ущерб и признал вину).</a:t>
            </a:r>
          </a:p>
          <a:p>
            <a:r>
              <a:rPr lang="ru-RU" dirty="0"/>
              <a:t>Примирение сторон (ущерб добровольно возмещен потерпевшему-работодателю).</a:t>
            </a:r>
          </a:p>
          <a:p>
            <a:r>
              <a:rPr lang="ru-RU" dirty="0"/>
              <a:t>Истечение сроков давности уголовного преследования.</a:t>
            </a:r>
          </a:p>
          <a:p>
            <a:r>
              <a:rPr lang="ru-RU" dirty="0"/>
              <a:t>Амнистия.</a:t>
            </a:r>
          </a:p>
          <a:p>
            <a:r>
              <a:rPr lang="ru-RU" i="1" dirty="0"/>
              <a:t>Важно:</a:t>
            </a:r>
            <a:r>
              <a:rPr lang="ru-RU" dirty="0"/>
              <a:t> Если дело прекращено из-за отсутствия состава преступления или непричастности лица (реабилитирующие основания), использовать ст. 81 ТК РФ категорически запрещено.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08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Правовой механизм применения статьи 81 ТК РФ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Фиксация </a:t>
            </a:r>
            <a:r>
              <a:rPr lang="ru-RU" b="1" dirty="0"/>
              <a:t>факта.</a:t>
            </a:r>
            <a:r>
              <a:rPr lang="ru-RU" dirty="0"/>
              <a:t> Составление акта о выявлении недостачи/хищения, проведение служебного расследования, получение материалов полиции/судебного участка.</a:t>
            </a:r>
          </a:p>
          <a:p>
            <a:r>
              <a:rPr lang="ru-RU" b="1" dirty="0"/>
              <a:t>Получение документа.</a:t>
            </a:r>
            <a:r>
              <a:rPr lang="ru-RU" dirty="0"/>
              <a:t> Работодатель получает копию постановления суда о прекращении уголовного дела с назначением судебного штрафа.</a:t>
            </a:r>
          </a:p>
          <a:p>
            <a:r>
              <a:rPr lang="ru-RU" b="1" dirty="0"/>
              <a:t>Издание приказа.</a:t>
            </a:r>
            <a:r>
              <a:rPr lang="ru-RU" dirty="0"/>
              <a:t> Оформляется приказ об увольнении по форме Т-8 со ссылкой на подп. «г» п. 6 ч. 1 ст. 81 ТК РФ.</a:t>
            </a:r>
          </a:p>
          <a:p>
            <a:r>
              <a:rPr lang="ru-RU" b="1" dirty="0"/>
              <a:t>Соблюдение запретов.</a:t>
            </a:r>
            <a:r>
              <a:rPr lang="ru-RU" dirty="0"/>
              <a:t> Нельзя увольнять во время болезни или отпуска работника (кроме полной ликвидации организации).</a:t>
            </a:r>
          </a:p>
          <a:p>
            <a:r>
              <a:rPr lang="ru-RU" b="1" dirty="0"/>
              <a:t>Срок.</a:t>
            </a:r>
            <a:r>
              <a:rPr lang="ru-RU" dirty="0"/>
              <a:t> Месячный срок для применения дисциплинарного взыскания начинает течь не с момента кражи, а со дня вступления в силу соответствующего постановления суда.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796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Пример формулировки в Приказе об увольнении</a:t>
            </a:r>
            <a:r>
              <a:rPr lang="ru-RU" dirty="0"/>
              <a:t> «Трудовой договор расторгнут в связи с совершением по месту работы хищения чужого имущества, установленного постановлением мирового судьи Участка №... от ДД.ММ.ГГГГ о прекращении уголовного дела и назначении меры уголовно-правового характера в виде судебного штрафа (</a:t>
            </a:r>
            <a:r>
              <a:rPr lang="ru-RU" dirty="0" err="1"/>
              <a:t>небоснованное</a:t>
            </a:r>
            <a:r>
              <a:rPr lang="ru-RU" dirty="0"/>
              <a:t> обогащение/растрата), на основании подпункта "г" пункта 6 части первой статьи 81 Трудового кодекса Российской Федерации».</a:t>
            </a:r>
          </a:p>
        </p:txBody>
      </p:sp>
    </p:spTree>
    <p:extLst>
      <p:ext uri="{BB962C8B-B14F-4D97-AF65-F5344CB8AC3E}">
        <p14:creationId xmlns:p14="http://schemas.microsoft.com/office/powerpoint/2010/main" val="214104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Заключение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Закон </a:t>
            </a:r>
            <a:r>
              <a:rPr lang="ru-RU" dirty="0"/>
              <a:t>№ 144-ФЗ закрывает лазейку, когда пойманные за руку сотрудники избегали увольнения, доводя дело до прекращения по срокам давности или судебному штрафу.</a:t>
            </a:r>
          </a:p>
          <a:p>
            <a:r>
              <a:rPr lang="ru-RU" dirty="0"/>
              <a:t>Риски бизнеса снижаются: имущество защищается быстрее.</a:t>
            </a:r>
          </a:p>
          <a:p>
            <a:r>
              <a:rPr lang="ru-RU" dirty="0"/>
              <a:t>Кадровым службам требуется жесткий контроль документооборота между бухгалтерией, юристами и судом.</a:t>
            </a:r>
          </a:p>
          <a:p>
            <a:r>
              <a:rPr lang="ru-RU" b="1" dirty="0"/>
              <a:t>Призыв к действию:</a:t>
            </a:r>
            <a:r>
              <a:rPr lang="ru-RU" dirty="0"/>
              <a:t> Провести аудит локальных нормативных актов до августа 2026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9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dirty="0">
                <a:solidFill>
                  <a:srgbClr val="0070C0"/>
                </a:solidFill>
              </a:rPr>
              <a:t>преимущественное право мобилизованных граждан и военнослужащих по контракту на оставление на работе при сокращении численности или штата.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76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2171541"/>
          <a:ext cx="8229600" cy="338328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Льготные категории (ст. 179 ТК РФ)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Семейные, инвалиды ВОВ/боев, профбольные и др.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+ Работники, возобновившие договор после мобилизации/контракта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Условие применения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Равная производительность труда и квалификация.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Без изменений (только при равенстве показателей).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Статус приостановленного договора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Место сохранялось, но работник отсутствовал.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После выхода работник получает статус защищенного.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215634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9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На кого распространяется новая гарантия?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Преимущественное </a:t>
            </a:r>
            <a:r>
              <a:rPr lang="ru-RU" dirty="0"/>
              <a:t>право получают сотрудники, которые вернулись к прежнему работодателю после:</a:t>
            </a:r>
          </a:p>
          <a:p>
            <a:r>
              <a:rPr lang="ru-RU" dirty="0"/>
              <a:t>Призыва на военную службу по </a:t>
            </a:r>
            <a:r>
              <a:rPr lang="ru-RU" b="1" dirty="0"/>
              <a:t>мобилизации</a:t>
            </a:r>
            <a:r>
              <a:rPr lang="ru-RU" dirty="0"/>
              <a:t>.</a:t>
            </a:r>
          </a:p>
          <a:p>
            <a:r>
              <a:rPr lang="ru-RU" dirty="0"/>
              <a:t>Направления в войска национальной гвардии (</a:t>
            </a:r>
            <a:r>
              <a:rPr lang="ru-RU" dirty="0" err="1"/>
              <a:t>Росгвардию</a:t>
            </a:r>
            <a:r>
              <a:rPr lang="ru-RU" dirty="0"/>
              <a:t>) по мобилизации.</a:t>
            </a:r>
          </a:p>
          <a:p>
            <a:r>
              <a:rPr lang="ru-RU" dirty="0"/>
              <a:t>Заключения контракта о прохождении военной службы в период </a:t>
            </a:r>
            <a:r>
              <a:rPr lang="ru-RU" b="1" dirty="0"/>
              <a:t>мобилизации</a:t>
            </a:r>
            <a:r>
              <a:rPr lang="ru-RU" dirty="0"/>
              <a:t>, военного положения или военного времени.</a:t>
            </a:r>
          </a:p>
          <a:p>
            <a:r>
              <a:rPr lang="ru-RU" dirty="0"/>
              <a:t>Заключения контракта о добровольном содействии в выполнении задач ВС РФ или </a:t>
            </a:r>
            <a:r>
              <a:rPr lang="ru-RU" dirty="0" err="1"/>
              <a:t>Росгвардии</a:t>
            </a:r>
            <a:r>
              <a:rPr lang="ru-RU" dirty="0"/>
              <a:t>. </a:t>
            </a:r>
            <a:r>
              <a:rPr lang="ru-RU" i="1" dirty="0"/>
              <a:t>Важно:</a:t>
            </a:r>
            <a:r>
              <a:rPr lang="ru-RU" dirty="0"/>
              <a:t> Гарантия действует только в том случае, если трудовой договор был именно </a:t>
            </a:r>
            <a:r>
              <a:rPr lang="ru-RU" i="1" dirty="0"/>
              <a:t>приостановлен</a:t>
            </a:r>
            <a:r>
              <a:rPr lang="ru-RU" dirty="0"/>
              <a:t>, а затем </a:t>
            </a:r>
            <a:r>
              <a:rPr lang="ru-RU" i="1" dirty="0"/>
              <a:t>возобновлен</a:t>
            </a:r>
            <a:r>
              <a:rPr lang="ru-RU" dirty="0"/>
              <a:t>. Если сотрудник уволился перед уходом и пришел заново устраиваться через месяц, это правило на него не распространяется.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318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0070C0"/>
                </a:solidFill>
              </a:rPr>
              <a:t>срок принятия решения об установлении неполного рабочего времени;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82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2308701"/>
          <a:ext cx="8229600" cy="310896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Срок ответа на заявление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 установлен законом (правовая неопределенность).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Не позднее 5 рабочих дней.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Последствия пропуска срока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Работник мог месяцами ждать ответа или идти в ГИТ сразу.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Нарушение трудового законодательства, штраф по ст. 5.27 КоАП РФ.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Форма обращения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Письменная (рекомендуемая).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Только письменная (обязательная точка отсчета срока).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844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На кого распространяется правило?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Закон </a:t>
            </a:r>
            <a:r>
              <a:rPr lang="ru-RU" dirty="0"/>
              <a:t>обязывает работодателя установить неполное время этим категориям при наличии их желания:</a:t>
            </a:r>
          </a:p>
          <a:p>
            <a:r>
              <a:rPr lang="ru-RU" dirty="0"/>
              <a:t>Беременные женщины.</a:t>
            </a:r>
          </a:p>
          <a:p>
            <a:r>
              <a:rPr lang="ru-RU" dirty="0"/>
              <a:t>Один из родителей (опекун, попечитель), имеющий ребенка в возрасте до </a:t>
            </a:r>
            <a:r>
              <a:rPr lang="ru-RU" b="1" dirty="0"/>
              <a:t>14 лет</a:t>
            </a:r>
            <a:r>
              <a:rPr lang="ru-RU" dirty="0"/>
              <a:t>.</a:t>
            </a:r>
          </a:p>
          <a:p>
            <a:r>
              <a:rPr lang="ru-RU" dirty="0"/>
              <a:t>Родители и опекуны детей-инвалидов в возрасте до </a:t>
            </a:r>
            <a:r>
              <a:rPr lang="ru-RU" b="1" dirty="0"/>
              <a:t>18 лет</a:t>
            </a:r>
            <a:r>
              <a:rPr lang="ru-RU" dirty="0"/>
              <a:t>.</a:t>
            </a:r>
          </a:p>
          <a:p>
            <a:r>
              <a:rPr lang="ru-RU" dirty="0"/>
              <a:t>Лица, осуществляющие уход за больным членом семьи (на основании </a:t>
            </a:r>
            <a:r>
              <a:rPr lang="ru-RU" dirty="0" err="1"/>
              <a:t>медзаключения</a:t>
            </a:r>
            <a:r>
              <a:rPr lang="ru-RU" dirty="0"/>
              <a:t>).</a:t>
            </a:r>
          </a:p>
          <a:p>
            <a:r>
              <a:rPr lang="ru-RU" dirty="0"/>
              <a:t>Инвалиды I и II групп (согласно медицинским рекомендациям ИПРА). </a:t>
            </a:r>
            <a:r>
              <a:rPr lang="ru-RU" i="1" dirty="0"/>
              <a:t>Важно:</a:t>
            </a:r>
            <a:r>
              <a:rPr lang="ru-RU" dirty="0"/>
              <a:t> Для всех остальных сотрудников переход на неполный день остается исключительно предметом добровольной договоренности сторон.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009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Алгоритм действий работодателя 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День </a:t>
            </a:r>
            <a:r>
              <a:rPr lang="ru-RU" b="1" dirty="0"/>
              <a:t>0:</a:t>
            </a:r>
            <a:r>
              <a:rPr lang="ru-RU" dirty="0"/>
              <a:t> Получение письменного заявления + подтверждающих документов (</a:t>
            </a:r>
            <a:r>
              <a:rPr lang="ru-RU" dirty="0" err="1"/>
              <a:t>св</a:t>
            </a:r>
            <a:r>
              <a:rPr lang="ru-RU" dirty="0"/>
              <a:t>-во о рождении, справка МСЭ, медицинское заключение).</a:t>
            </a:r>
          </a:p>
          <a:p>
            <a:r>
              <a:rPr lang="ru-RU" b="1" dirty="0"/>
              <a:t>Дни 1–4:</a:t>
            </a:r>
            <a:r>
              <a:rPr lang="ru-RU" dirty="0"/>
              <a:t> Проверка документов кадровой службой. Согласование графика с руководителем подразделения (чтобы не нарушить технологический процесс).</a:t>
            </a:r>
          </a:p>
          <a:p>
            <a:r>
              <a:rPr lang="ru-RU" b="1" dirty="0"/>
              <a:t>День 5 (крайний срок):</a:t>
            </a:r>
            <a:r>
              <a:rPr lang="ru-RU" dirty="0"/>
              <a:t> Издание приказа об установлении режима неполного времени или выдача письменного мотивированного отказа (если документы оформлены неверно или льгота не подтверждена).</a:t>
            </a:r>
          </a:p>
          <a:p>
            <a:r>
              <a:rPr lang="ru-RU" b="1" dirty="0"/>
              <a:t>Оформление:</a:t>
            </a:r>
            <a:r>
              <a:rPr lang="ru-RU" dirty="0"/>
              <a:t> Подписание дополнительного соглашения к трудовому договору.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935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Как правильно оформить отказ (Риски)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Работодатель </a:t>
            </a:r>
            <a:r>
              <a:rPr lang="ru-RU" dirty="0"/>
              <a:t>может отказать только в строго определенных случаях:</a:t>
            </a:r>
          </a:p>
          <a:p>
            <a:r>
              <a:rPr lang="ru-RU" dirty="0"/>
              <a:t>Медицинское заключение выдано лицом без лицензии или просрочено.</a:t>
            </a:r>
          </a:p>
          <a:p>
            <a:r>
              <a:rPr lang="ru-RU" dirty="0"/>
              <a:t>В заявлении не указан желаемый график (или он физически невозможен для данной должности).</a:t>
            </a:r>
          </a:p>
          <a:p>
            <a:r>
              <a:rPr lang="ru-RU" dirty="0"/>
              <a:t>Сотрудник предоставил ложные сведения. </a:t>
            </a:r>
            <a:r>
              <a:rPr lang="ru-RU" i="1" dirty="0"/>
              <a:t>Отказ должен быть обоснованным.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1618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Что нужно успеть сделать до сентября 2026 года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Обновить </a:t>
            </a:r>
            <a:r>
              <a:rPr lang="ru-RU" dirty="0"/>
              <a:t>локальные нормативные акты (ПВТР): прописать регламент подачи заявлений и порядок работы комиссии/ответственного лица.</a:t>
            </a:r>
          </a:p>
          <a:p>
            <a:r>
              <a:rPr lang="ru-RU" dirty="0"/>
              <a:t>Разработать типовые бланки заявлений для работников и форму журнала регистрации входящей корреспонденции (для фиксации даты "Дня 0").</a:t>
            </a:r>
          </a:p>
          <a:p>
            <a:r>
              <a:rPr lang="ru-RU" dirty="0"/>
              <a:t>Провести инструктаж линейных руководителей: объяснить, что они больше не могут держать заявление сотрудника «в столе».</a:t>
            </a:r>
          </a:p>
          <a:p>
            <a:r>
              <a:rPr lang="ru-RU" dirty="0"/>
              <a:t>Настроить уведомления в КЭДО (кадровом электронном документообороте) со сроком исполнения задачи — 4 дня, чтобы оставался запас времени на подписание.</a:t>
            </a:r>
          </a:p>
          <a:p>
            <a:r>
              <a:rPr lang="ru-RU" dirty="0"/>
              <a:t>Подготовить шаблоны дополнительных соглашений к ТД для различных режимов (неполный день / неполная неделя / смешанный график).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250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Оплата труда и гарантии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Оплата</a:t>
            </a:r>
            <a:r>
              <a:rPr lang="ru-RU" b="1" dirty="0"/>
              <a:t>:</a:t>
            </a:r>
            <a:r>
              <a:rPr lang="ru-RU" dirty="0"/>
              <a:t> Производится пропорционально отработанному времени или выполненному объему работ.</a:t>
            </a:r>
          </a:p>
          <a:p>
            <a:r>
              <a:rPr lang="ru-RU" b="1" dirty="0"/>
              <a:t>Отпуск:</a:t>
            </a:r>
            <a:r>
              <a:rPr lang="ru-RU" dirty="0"/>
              <a:t> Сохраняется полная продолжительность ежегодного оплачиваемого отпуска (стандартные 28 календарных дней).</a:t>
            </a:r>
          </a:p>
          <a:p>
            <a:r>
              <a:rPr lang="ru-RU" b="1" dirty="0"/>
              <a:t>Стаж:</a:t>
            </a:r>
            <a:r>
              <a:rPr lang="ru-RU" dirty="0"/>
              <a:t> Сокращение рабочего времени не влияет на исчисление северного стажа, стажа для выслуги лет и других трудовых прав.</a:t>
            </a:r>
          </a:p>
          <a:p>
            <a:r>
              <a:rPr lang="ru-RU" b="1" dirty="0"/>
              <a:t>Учет переработок:</a:t>
            </a:r>
            <a:r>
              <a:rPr lang="ru-RU" dirty="0"/>
              <a:t> Работа сверх установленного неполного графика считается сверхурочной и оплачивается в повышенном размере.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953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dirty="0">
                <a:solidFill>
                  <a:srgbClr val="0070C0"/>
                </a:solidFill>
              </a:rPr>
              <a:t>увеличение допустимой продолжительности сверхурочной работы: условия применения и ограничения;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443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09121" y="1124744"/>
            <a:ext cx="14606933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3601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latin typeface="Arial" charset="0"/>
                <a:cs typeface="Arial" charset="0"/>
              </a:rPr>
              <a:t/>
            </a:r>
            <a:br>
              <a:rPr lang="ru-RU" altLang="ru-RU" dirty="0">
                <a:latin typeface="Arial" charset="0"/>
                <a:cs typeface="Arial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305720"/>
              </p:ext>
            </p:extLst>
          </p:nvPr>
        </p:nvGraphicFramePr>
        <p:xfrm>
          <a:off x="457200" y="1851501"/>
          <a:ext cx="8229600" cy="402336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Годовой лимит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120 часов (жестко).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До 240 часов.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Условие расширения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Невозможно официально.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Только через Коллективный договор или Отраслевое </a:t>
                      </a:r>
                      <a:r>
                        <a:rPr lang="ru-RU" b="1" dirty="0" smtClean="0">
                          <a:effectLst/>
                        </a:rPr>
                        <a:t>соглашение или</a:t>
                      </a:r>
                      <a:r>
                        <a:rPr lang="ru-RU" b="1" baseline="0" dirty="0" smtClean="0">
                          <a:effectLst/>
                        </a:rPr>
                        <a:t> ЛНА</a:t>
                      </a:r>
                      <a:r>
                        <a:rPr lang="ru-RU" b="1" dirty="0" smtClean="0">
                          <a:effectLst/>
                        </a:rPr>
                        <a:t>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Оплата со 121-го часа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Полуторный/Двойной размер по стандартной схеме.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Каждый час свыше 120 — строго двойной размер.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Медицинский день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 предусмотрен за переработки.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+1 оплачиваемый выходной для диспансеризации (при &gt;120 ч.).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2941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Двухуровневая модель учета времени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Новая </a:t>
            </a:r>
            <a:r>
              <a:rPr lang="ru-RU" dirty="0"/>
              <a:t>система контроля переработок:</a:t>
            </a:r>
          </a:p>
          <a:p>
            <a:r>
              <a:rPr lang="ru-RU" b="1" dirty="0"/>
              <a:t>Базовый уровень (до 120 часов):</a:t>
            </a:r>
            <a:r>
              <a:rPr lang="ru-RU" dirty="0"/>
              <a:t> Стандартные правила оплаты (первые 2 часа </a:t>
            </a:r>
            <a:r>
              <a:rPr lang="ru-RU" dirty="0" smtClean="0"/>
              <a:t>× </a:t>
            </a:r>
            <a:r>
              <a:rPr lang="ru-RU" dirty="0"/>
              <a:t>1.5, последующие </a:t>
            </a:r>
            <a:r>
              <a:rPr lang="ru-RU" dirty="0" smtClean="0"/>
              <a:t>× </a:t>
            </a:r>
            <a:r>
              <a:rPr lang="ru-RU" dirty="0"/>
              <a:t>2.0). Согласие работника требуется на каждый случай привлечения, но не является специальным барьером для лимита.</a:t>
            </a:r>
          </a:p>
          <a:p>
            <a:r>
              <a:rPr lang="ru-RU" b="1" dirty="0"/>
              <a:t>Расширенный уровень (от 121 до 240 часов):</a:t>
            </a:r>
            <a:endParaRPr lang="ru-RU" dirty="0"/>
          </a:p>
          <a:p>
            <a:pPr lvl="1"/>
            <a:r>
              <a:rPr lang="ru-RU" dirty="0"/>
              <a:t>Требуется отдельное </a:t>
            </a:r>
            <a:r>
              <a:rPr lang="ru-RU" b="1" dirty="0"/>
              <a:t>письменное согласие</a:t>
            </a:r>
            <a:r>
              <a:rPr lang="ru-RU" dirty="0"/>
              <a:t> сотрудника именно на работу сверх 120 часов.</a:t>
            </a:r>
          </a:p>
          <a:p>
            <a:pPr lvl="1"/>
            <a:r>
              <a:rPr lang="ru-RU" dirty="0"/>
              <a:t>Каждый час оплачивается минимум в двойном размере (схема "первых двух часов" больше не применяется).</a:t>
            </a:r>
          </a:p>
          <a:p>
            <a:pPr lvl="1"/>
            <a:r>
              <a:rPr lang="ru-RU" dirty="0"/>
              <a:t>Учет должен вестись нарастающим итогом с начала календарного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2521458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обязательные условия применения (Чек-лист)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Лимит </a:t>
            </a:r>
            <a:r>
              <a:rPr lang="ru-RU" dirty="0"/>
              <a:t>в 240 часов НЕ включается автоматически приказом директора. Для его активации необходимо:</a:t>
            </a:r>
          </a:p>
          <a:p>
            <a:r>
              <a:rPr lang="ru-RU" dirty="0"/>
              <a:t>Наличие действующего </a:t>
            </a:r>
            <a:r>
              <a:rPr lang="ru-RU" b="1" dirty="0"/>
              <a:t>Коллективного договора</a:t>
            </a:r>
            <a:r>
              <a:rPr lang="ru-RU" dirty="0"/>
              <a:t>, где прописан этот пункт.</a:t>
            </a:r>
          </a:p>
          <a:p>
            <a:r>
              <a:rPr lang="ru-RU" dirty="0"/>
              <a:t>Или действие </a:t>
            </a:r>
            <a:r>
              <a:rPr lang="ru-RU" b="1" dirty="0"/>
              <a:t>Отраслевого (межотраслевого) соглашения</a:t>
            </a:r>
            <a:r>
              <a:rPr lang="ru-RU" dirty="0"/>
              <a:t>, распространяющегося на организацию.</a:t>
            </a:r>
          </a:p>
          <a:p>
            <a:r>
              <a:rPr lang="ru-RU" dirty="0" smtClean="0"/>
              <a:t>Или Включение </a:t>
            </a:r>
            <a:r>
              <a:rPr lang="ru-RU" dirty="0"/>
              <a:t>пункта о возможности увеличения лимита в </a:t>
            </a:r>
            <a:r>
              <a:rPr lang="ru-RU" b="1" dirty="0"/>
              <a:t>Правила внутреннего трудового распорядка (ПВТР)</a:t>
            </a:r>
            <a:r>
              <a:rPr lang="ru-RU" dirty="0"/>
              <a:t>.</a:t>
            </a:r>
          </a:p>
          <a:p>
            <a:r>
              <a:rPr lang="ru-RU" dirty="0"/>
              <a:t>Письменное согласие работника на привлечение к работе после достижения порога в 120 часов.</a:t>
            </a:r>
          </a:p>
          <a:p>
            <a:r>
              <a:rPr lang="ru-RU" dirty="0"/>
              <a:t>Отсутствие медицинских противопоказаний у конкретного сотрудника.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43495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Ограничения и запреты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Даже </a:t>
            </a:r>
            <a:r>
              <a:rPr lang="ru-RU" dirty="0"/>
              <a:t>при наличии коллективного договора лимит остается прежним (120 часов) для следующих категорий:</a:t>
            </a:r>
          </a:p>
          <a:p>
            <a:r>
              <a:rPr lang="ru-RU" dirty="0"/>
              <a:t>Работники с вредными условиями труда классов </a:t>
            </a:r>
            <a:r>
              <a:rPr lang="ru-RU" b="1" dirty="0"/>
              <a:t>3.3 и 3.4</a:t>
            </a:r>
            <a:r>
              <a:rPr lang="ru-RU" dirty="0"/>
              <a:t>.</a:t>
            </a:r>
          </a:p>
          <a:p>
            <a:r>
              <a:rPr lang="ru-RU" dirty="0"/>
              <a:t>Сотрудники госучреждений с внутренним совместительством более </a:t>
            </a:r>
            <a:r>
              <a:rPr lang="ru-RU" dirty="0" smtClean="0"/>
              <a:t>1/4 </a:t>
            </a:r>
            <a:r>
              <a:rPr lang="ru-RU" dirty="0"/>
              <a:t>нормы рабочего времени.</a:t>
            </a:r>
          </a:p>
          <a:p>
            <a:r>
              <a:rPr lang="ru-RU" dirty="0"/>
              <a:t>Лица, для которых законом уже установлены жесткие ограничения (например, несовершеннолетние).</a:t>
            </a:r>
          </a:p>
          <a:p>
            <a:r>
              <a:rPr lang="ru-RU" i="1" dirty="0"/>
              <a:t>Особые категории:</a:t>
            </a:r>
            <a:r>
              <a:rPr lang="ru-RU" dirty="0"/>
              <a:t> Пенсионеры и работники </a:t>
            </a:r>
            <a:r>
              <a:rPr lang="ru-RU" dirty="0" err="1"/>
              <a:t>предпенсионного</a:t>
            </a:r>
            <a:r>
              <a:rPr lang="ru-RU" dirty="0"/>
              <a:t> возраста привлекаются только с их письменного согласия и при отсутствии </a:t>
            </a:r>
            <a:r>
              <a:rPr lang="ru-RU" dirty="0" err="1"/>
              <a:t>медпротивопоказаний</a:t>
            </a:r>
            <a:r>
              <a:rPr lang="ru-RU" dirty="0"/>
              <a:t> даже в рамках первых 120 часов.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177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Финансовые последствия и гарантии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База </a:t>
            </a:r>
            <a:r>
              <a:rPr lang="ru-RU" b="1" dirty="0"/>
              <a:t>расчета:</a:t>
            </a:r>
            <a:r>
              <a:rPr lang="ru-RU" dirty="0"/>
              <a:t> Оплата считается исходя из полной заработной платы (оклад + все компенсационные и стимулирующие выплаты), а не от "голого" оклада.</a:t>
            </a:r>
          </a:p>
          <a:p>
            <a:r>
              <a:rPr lang="ru-RU" b="1" dirty="0"/>
              <a:t>Право выбора:</a:t>
            </a:r>
            <a:r>
              <a:rPr lang="ru-RU" dirty="0"/>
              <a:t> Работник имеет право заменить повышенную оплату дополнительным временем отдыха (отгулами). Навязать отгул вместо денег работодатель не может.</a:t>
            </a:r>
          </a:p>
          <a:p>
            <a:r>
              <a:rPr lang="ru-RU" b="1" dirty="0"/>
              <a:t>День здоровья:</a:t>
            </a:r>
            <a:r>
              <a:rPr lang="ru-RU" dirty="0"/>
              <a:t> Сотрудникам, чей объем сверхурочных за год превысил 120 часов, предоставляется один дополнительный оплачиваемый выходной день специально для прохождения диспансеризации.</a:t>
            </a:r>
          </a:p>
          <a:p>
            <a:r>
              <a:rPr lang="ru-RU" b="1" dirty="0"/>
              <a:t>Риск ошибки:</a:t>
            </a:r>
            <a:r>
              <a:rPr lang="ru-RU" dirty="0"/>
              <a:t> Если программа бухгалтера настроена считать полуторный тариф до 120 часов суммарно без привязки к году, это приведет к доначислениям и штрафам ГИТ.</a:t>
            </a:r>
          </a:p>
        </p:txBody>
      </p:sp>
    </p:spTree>
    <p:extLst>
      <p:ext uri="{BB962C8B-B14F-4D97-AF65-F5344CB8AC3E}">
        <p14:creationId xmlns:p14="http://schemas.microsoft.com/office/powerpoint/2010/main" val="35752584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новый порядок оплаты сверхурочной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1147724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131375"/>
              </p:ext>
            </p:extLst>
          </p:nvPr>
        </p:nvGraphicFramePr>
        <p:xfrm>
          <a:off x="729201" y="1577052"/>
          <a:ext cx="7685598" cy="4831340"/>
        </p:xfrm>
        <a:graphic>
          <a:graphicData uri="http://schemas.openxmlformats.org/drawingml/2006/table">
            <a:tbl>
              <a:tblPr/>
              <a:tblGrid>
                <a:gridCol w="2561866"/>
                <a:gridCol w="2561866"/>
                <a:gridCol w="2561866"/>
              </a:tblGrid>
              <a:tr h="341582">
                <a:tc>
                  <a:txBody>
                    <a:bodyPr/>
                    <a:lstStyle/>
                    <a:p>
                      <a:pPr algn="l"/>
                      <a:r>
                        <a:rPr lang="ru-RU" sz="1700" dirty="0">
                          <a:effectLst/>
                        </a:rPr>
                        <a:t>Параметр</a:t>
                      </a: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dirty="0" smtClean="0">
                          <a:effectLst/>
                        </a:rPr>
                        <a:t>Раньше до постановлений</a:t>
                      </a:r>
                      <a:r>
                        <a:rPr lang="ru-RU" sz="1700" baseline="0" dirty="0" smtClean="0">
                          <a:effectLst/>
                        </a:rPr>
                        <a:t> КС</a:t>
                      </a:r>
                      <a:endParaRPr lang="ru-RU" sz="1700" dirty="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dirty="0" smtClean="0">
                          <a:effectLst/>
                        </a:rPr>
                        <a:t>После постановлений</a:t>
                      </a:r>
                      <a:endParaRPr lang="ru-RU" sz="1700" dirty="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0142">
                <a:tc>
                  <a:txBody>
                    <a:bodyPr/>
                    <a:lstStyle/>
                    <a:p>
                      <a:pPr algn="l"/>
                      <a:r>
                        <a:rPr lang="ru-RU" sz="1700" b="1">
                          <a:effectLst/>
                        </a:rPr>
                        <a:t>База для расчета</a:t>
                      </a:r>
                      <a:endParaRPr lang="ru-RU" sz="170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Часто только оклад или тарифная ставка (на практике).</a:t>
                      </a: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>
                          <a:effectLst/>
                        </a:rPr>
                        <a:t>Оклад + все компенсационные и стимулирующие выплаты.</a:t>
                      </a:r>
                      <a:endParaRPr lang="ru-RU" sz="170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0142">
                <a:tc>
                  <a:txBody>
                    <a:bodyPr/>
                    <a:lstStyle/>
                    <a:p>
                      <a:pPr algn="l"/>
                      <a:r>
                        <a:rPr lang="ru-RU" sz="1700" b="1">
                          <a:effectLst/>
                        </a:rPr>
                        <a:t>Принцип начисления</a:t>
                      </a:r>
                      <a:endParaRPr lang="ru-RU" sz="170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Доплата "сверху" на голый оклад.</a:t>
                      </a: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>
                          <a:effectLst/>
                        </a:rPr>
                        <a:t>Перерасчет всей зарплаты исходя из полуторного/двойного коэффициента.</a:t>
                      </a:r>
                      <a:endParaRPr lang="ru-RU" sz="170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3955">
                <a:tc>
                  <a:txBody>
                    <a:bodyPr/>
                    <a:lstStyle/>
                    <a:p>
                      <a:pPr algn="l"/>
                      <a:r>
                        <a:rPr lang="ru-RU" sz="1700" b="1">
                          <a:effectLst/>
                        </a:rPr>
                        <a:t>Льготы за стаж/вредность</a:t>
                      </a:r>
                      <a:endParaRPr lang="ru-RU" sz="170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Могли не включаться в расчет сверхурочных.</a:t>
                      </a: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>
                          <a:effectLst/>
                        </a:rPr>
                        <a:t>Обязательно включаются, если носят постоянный характер.</a:t>
                      </a:r>
                      <a:endParaRPr lang="ru-RU" sz="170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0142">
                <a:tc>
                  <a:txBody>
                    <a:bodyPr/>
                    <a:lstStyle/>
                    <a:p>
                      <a:pPr algn="l"/>
                      <a:r>
                        <a:rPr lang="ru-RU" sz="1700" b="1">
                          <a:effectLst/>
                        </a:rPr>
                        <a:t>Риск штрафов ГИТ</a:t>
                      </a:r>
                      <a:endParaRPr lang="ru-RU" sz="170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>
                          <a:effectLst/>
                        </a:rPr>
                        <a:t>Высокий из-за занижения базы расчета.</a:t>
                      </a: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 dirty="0">
                          <a:effectLst/>
                        </a:rPr>
                        <a:t>Минимизирован при правильном применении новой формулы.</a:t>
                      </a:r>
                      <a:endParaRPr lang="ru-RU" sz="1700" dirty="0">
                        <a:effectLst/>
                      </a:endParaRPr>
                    </a:p>
                  </a:txBody>
                  <a:tcPr marL="85396" marR="85396" marT="42698" marB="42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5106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Что теперь входит в базу расчета?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стоимость часа для оплаты переработки должны быть включены:</a:t>
            </a:r>
          </a:p>
          <a:p>
            <a:r>
              <a:rPr lang="ru-RU" dirty="0"/>
              <a:t>Оклад / Часовая тарифная ставка.</a:t>
            </a:r>
          </a:p>
          <a:p>
            <a:r>
              <a:rPr lang="ru-RU" dirty="0"/>
              <a:t>Надбавки за выслугу лет или стаж работы.</a:t>
            </a:r>
          </a:p>
          <a:p>
            <a:r>
              <a:rPr lang="ru-RU" dirty="0"/>
              <a:t>Доплаты за квалификацию, классность, категорию.</a:t>
            </a:r>
          </a:p>
          <a:p>
            <a:r>
              <a:rPr lang="ru-RU" dirty="0"/>
              <a:t>Компенсационные выплаты за работу в ночное время, во вредных условиях или в особых климатических зонах.</a:t>
            </a:r>
          </a:p>
          <a:p>
            <a:r>
              <a:rPr lang="ru-RU" dirty="0"/>
              <a:t>Постоянные премии и стимулирующие надбавки (ежемесячные, ежеквартальные), предусмотренные системой оплаты труда.</a:t>
            </a:r>
          </a:p>
          <a:p>
            <a:r>
              <a:rPr lang="ru-RU" i="1" dirty="0"/>
              <a:t>Важно:</a:t>
            </a:r>
            <a:r>
              <a:rPr lang="ru-RU" dirty="0"/>
              <a:t> Разовые выплаты к праздникам или юбилеям по-прежнему не учитываются.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0155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Правила применения коэффициентов (ст. 152 ТК РФ)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Первые </a:t>
            </a:r>
            <a:r>
              <a:rPr lang="ru-RU" b="1" dirty="0"/>
              <a:t>2 часа переработки:</a:t>
            </a:r>
            <a:r>
              <a:rPr lang="ru-RU" dirty="0"/>
              <a:t> Коэффициент </a:t>
            </a:r>
            <a:r>
              <a:rPr lang="ru-RU" dirty="0" smtClean="0"/>
              <a:t>≥1,5</a:t>
            </a:r>
            <a:endParaRPr lang="ru-RU" dirty="0"/>
          </a:p>
          <a:p>
            <a:r>
              <a:rPr lang="ru-RU" b="1" dirty="0"/>
              <a:t>Последующие часы:</a:t>
            </a:r>
            <a:r>
              <a:rPr lang="ru-RU" dirty="0"/>
              <a:t> Коэффициент ≥</a:t>
            </a:r>
            <a:r>
              <a:rPr lang="ru-RU" dirty="0" smtClean="0"/>
              <a:t>2,0.</a:t>
            </a:r>
            <a:endParaRPr lang="ru-RU" dirty="0"/>
          </a:p>
          <a:p>
            <a:r>
              <a:rPr lang="ru-RU" b="1" dirty="0"/>
              <a:t>Важное уточнение 2026 года:</a:t>
            </a:r>
            <a:r>
              <a:rPr lang="ru-RU" dirty="0"/>
              <a:t> При суммированном учете рабочего времени (учетный период квартал/год) расчет первых двух часов производится суммарно за весь учетный период, но лимиты (120/240 часов) считаются строго за календарный год.</a:t>
            </a:r>
          </a:p>
          <a:p>
            <a:r>
              <a:rPr lang="ru-RU" b="1" dirty="0"/>
              <a:t>Свыше 120 часов в год:</a:t>
            </a:r>
            <a:r>
              <a:rPr lang="ru-RU" dirty="0"/>
              <a:t> Как было отмечено ранее, каждый час оплачивается минимум в двойном размере </a:t>
            </a:r>
            <a:r>
              <a:rPr lang="ru-RU" dirty="0" smtClean="0"/>
              <a:t>без </a:t>
            </a:r>
            <a:r>
              <a:rPr lang="ru-RU" dirty="0"/>
              <a:t>деления на "первые два".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905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Алгоритм действий бухгалтера (Чек-лист)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Провести </a:t>
            </a:r>
            <a:r>
              <a:rPr lang="ru-RU" dirty="0"/>
              <a:t>аудит Положения об оплате труда: прописать четкий перечень выплат, входящих в базу для сверхурочных.</a:t>
            </a:r>
          </a:p>
          <a:p>
            <a:r>
              <a:rPr lang="ru-RU" dirty="0"/>
              <a:t>Выгрузить из системы (1С:ЗУП) справочник постоянных начислений каждого сотрудника.</a:t>
            </a:r>
          </a:p>
          <a:p>
            <a:r>
              <a:rPr lang="ru-RU" dirty="0"/>
              <a:t>Настроить алгоритм программы: включить выбранные надбавки в формулу расчета переработок.</a:t>
            </a:r>
          </a:p>
          <a:p>
            <a:r>
              <a:rPr lang="ru-RU" dirty="0"/>
              <a:t>Пересчитать тестовый месяц (например, август 2026 </a:t>
            </a:r>
            <a:r>
              <a:rPr lang="ru-RU" dirty="0" err="1"/>
              <a:t>vs</a:t>
            </a:r>
            <a:r>
              <a:rPr lang="ru-RU" dirty="0"/>
              <a:t> сентябрь 2026) для проверки ФОТ (фонда оплаты труда).</a:t>
            </a:r>
          </a:p>
          <a:p>
            <a:r>
              <a:rPr lang="ru-RU" dirty="0"/>
              <a:t>Подготовить уведомления работникам о том, что их доход за переработки может вырасти за счет включения премий.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966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dirty="0">
                <a:solidFill>
                  <a:srgbClr val="0070C0"/>
                </a:solidFill>
              </a:rPr>
              <a:t>диспансеризация работников, привлекаемых к сверхурочной работе свыше 120 часов в год;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8360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гарантии «Было — Стало</a:t>
            </a:r>
            <a:r>
              <a:rPr lang="ru-RU" altLang="ru-RU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»</a:t>
            </a:r>
            <a: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988661"/>
          <a:ext cx="8229600" cy="374904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Право на день проверки здоровья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Стандартные разовые дни по возрасту/группе риска.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+1 оплачиваемый день за переработки.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Условие возникновения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Только достижение определенного возраста или статуса.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Фактическая переработка &gt; 120 часов за календарный год.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Оплата дня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Средний заработок (по общим правилам).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Средний заработок (специальная гарантия).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Цель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Ранняя диагностика заболеваний.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Компенсация вреда здоровью от интенсивного труда.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68745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Условия предоставления выходного дня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Пороговое </a:t>
            </a:r>
            <a:r>
              <a:rPr lang="ru-RU" b="1" dirty="0"/>
              <a:t>значение:</a:t>
            </a:r>
            <a:r>
              <a:rPr lang="ru-RU" dirty="0"/>
              <a:t> Сотрудник должен фактически отработать более </a:t>
            </a:r>
            <a:r>
              <a:rPr lang="ru-RU" b="1" dirty="0"/>
              <a:t>120 часов</a:t>
            </a:r>
            <a:r>
              <a:rPr lang="ru-RU" dirty="0"/>
              <a:t> сверхурочно с начала календарного года.</a:t>
            </a:r>
          </a:p>
          <a:p>
            <a:r>
              <a:rPr lang="ru-RU" b="1" dirty="0"/>
              <a:t>Связь с лимитом 240 часов:</a:t>
            </a:r>
            <a:r>
              <a:rPr lang="ru-RU" dirty="0"/>
              <a:t> Гарантия действует как для тех, кто работает в рамках стандартного лимита (120–240 ч.), так и для тех, чей лимит расширен до 240 часов коллективным договором.</a:t>
            </a:r>
          </a:p>
          <a:p>
            <a:r>
              <a:rPr lang="ru-RU" b="1" dirty="0"/>
              <a:t>Частота:</a:t>
            </a:r>
            <a:r>
              <a:rPr lang="ru-RU" dirty="0"/>
              <a:t> Право предоставляется </a:t>
            </a:r>
            <a:r>
              <a:rPr lang="ru-RU" b="1" dirty="0"/>
              <a:t>один раз в год</a:t>
            </a:r>
            <a:r>
              <a:rPr lang="ru-RU" dirty="0"/>
              <a:t>. Если сотрудник набрал 120 часов в марте и еще 120 в ноябре, выходной дается только один раз.</a:t>
            </a:r>
          </a:p>
          <a:p>
            <a:r>
              <a:rPr lang="ru-RU" b="1" dirty="0"/>
              <a:t>Кто не получает:</a:t>
            </a:r>
            <a:r>
              <a:rPr lang="ru-RU" dirty="0"/>
              <a:t> Работники с вредными условиями труда классов 3.3 и 3.4 (для них жесткий лимит остается 120 часов, но право на этот дополнительный день как "бонус" за превышение порога законодательно выделено именно для перешагнувших рубеж 120 часов в общем порядке).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383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dirty="0">
                <a:solidFill>
                  <a:srgbClr val="0070C0"/>
                </a:solidFill>
              </a:rPr>
              <a:t>новые правила рабочего времени и времени отдыха водителей транспортных средств (состав рабочего времени, суммированный учет рабочего времени, привлечение к работе в выходной);</a:t>
            </a:r>
          </a:p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607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896" y="692696"/>
            <a:ext cx="9247895" cy="627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9683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50" y="692696"/>
            <a:ext cx="8284206" cy="6283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4485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2" y="548680"/>
            <a:ext cx="8965228" cy="676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2917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Суть изменения с 01.09.2026:</a:t>
            </a:r>
            <a:r>
              <a:rPr lang="ru-RU" dirty="0"/>
              <a:t> Раньше перерыв между частями смены (так называемый «разрывной день») можно было ставить только </a:t>
            </a:r>
            <a:r>
              <a:rPr lang="ru-RU" i="1" dirty="0"/>
              <a:t>до</a:t>
            </a:r>
            <a:r>
              <a:rPr lang="ru-RU" dirty="0"/>
              <a:t> обеда или чередовать их сложным образом. Теперь закон разрешил фиксированную схему: если водитель поел </a:t>
            </a:r>
            <a:r>
              <a:rPr lang="ru-RU" b="1" dirty="0"/>
              <a:t>в первые 5 часов</a:t>
            </a:r>
            <a:r>
              <a:rPr lang="ru-RU" dirty="0"/>
              <a:t>, он может сразу после еды уйти на длительный перерыв между частями смены.</a:t>
            </a:r>
          </a:p>
        </p:txBody>
      </p:sp>
    </p:spTree>
    <p:extLst>
      <p:ext uri="{BB962C8B-B14F-4D97-AF65-F5344CB8AC3E}">
        <p14:creationId xmlns:p14="http://schemas.microsoft.com/office/powerpoint/2010/main" val="2991617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60" y="836712"/>
            <a:ext cx="8229296" cy="603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7238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352928" cy="594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1648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340" y="692696"/>
            <a:ext cx="8951812" cy="603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9760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9" y="1600200"/>
            <a:ext cx="777312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4528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Для наглядного анализа сравним, как строился график водителя с ненормированным рабочим днем по старым правилам (Приказ Минтранса № 424) и как он должен выглядеть с 1 сентября 2026 года согласно новым Особенностям (Приказ № 160).</a:t>
            </a:r>
          </a:p>
          <a:p>
            <a:r>
              <a:rPr lang="ru-RU" b="1" dirty="0"/>
              <a:t>Суть изменений</a:t>
            </a:r>
          </a:p>
          <a:p>
            <a:r>
              <a:rPr lang="ru-RU" dirty="0"/>
              <a:t>Главное отличие — переход от абстрактной «нормы часов в неделю» к жесткому </a:t>
            </a:r>
            <a:r>
              <a:rPr lang="ru-RU" b="1" dirty="0"/>
              <a:t>графику еженедельного отдыха</a:t>
            </a:r>
            <a:r>
              <a:rPr lang="ru-RU" dirty="0"/>
              <a:t>. </a:t>
            </a:r>
          </a:p>
          <a:p>
            <a:r>
              <a:rPr lang="ru-RU" b="1" dirty="0"/>
              <a:t>Старые правила (№ 424):</a:t>
            </a:r>
            <a:r>
              <a:rPr lang="ru-RU" dirty="0"/>
              <a:t> Если у водителя ненормированный день, работодатель мог заставлять его работать много дней подряд (хоть 14), лишь бы общая сумма часов за месяц не превысила норму. Еженедельный отдых часто «разрывался» или переносился.</a:t>
            </a:r>
          </a:p>
          <a:p>
            <a:r>
              <a:rPr lang="ru-RU" b="1" dirty="0"/>
              <a:t>Новые правила (№ 160):</a:t>
            </a:r>
            <a:r>
              <a:rPr lang="ru-RU" dirty="0"/>
              <a:t> Вводится жесткий цикл: водитель обязан отдыхать минимум </a:t>
            </a:r>
            <a:r>
              <a:rPr lang="ru-RU" b="1" dirty="0"/>
              <a:t>45 часов подряд</a:t>
            </a:r>
            <a:r>
              <a:rPr lang="ru-RU" dirty="0"/>
              <a:t> не реже чем через каждые </a:t>
            </a:r>
            <a:r>
              <a:rPr lang="ru-RU" b="1" dirty="0"/>
              <a:t>6 рабочих смен/дней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820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85" y="764704"/>
            <a:ext cx="8037839" cy="5899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1107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328871" cy="607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7026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" y="476672"/>
            <a:ext cx="8663566" cy="6097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1950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4" y="1052736"/>
            <a:ext cx="9071516" cy="5666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5030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ru-RU" dirty="0">
                <a:solidFill>
                  <a:srgbClr val="0070C0"/>
                </a:solidFill>
              </a:rPr>
              <a:t>включение в Налоговый кодекс РФ норм о компенсации за использование личного транспорта в служебных целях.</a:t>
            </a:r>
          </a:p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4848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894" y="260648"/>
            <a:ext cx="8229600" cy="1143000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</a:t>
            </a:r>
            <a:r>
              <a:rPr lang="ru-RU" altLang="ru-RU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»</a:t>
            </a:r>
            <a:r>
              <a:rPr lang="ru-RU" altLang="ru-RU" dirty="0">
                <a:latin typeface="Arial" charset="0"/>
                <a:cs typeface="Arial" charset="0"/>
              </a:rPr>
              <a:t/>
            </a:r>
            <a:br>
              <a:rPr lang="ru-RU" altLang="ru-RU" dirty="0">
                <a:latin typeface="Arial" charset="0"/>
                <a:cs typeface="Arial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714341"/>
          <a:ext cx="8229600" cy="429768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24.05.2026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25.05.2026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Источник нормы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Постановление Правительства РФ № 92 от 08.02.2002.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Прямая норма НК РФ (пп. 11 п. 1 ст. 264).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Статус Постановления № 92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Единственный документ с лимитами.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Утратило значение для налогового учета, но не отменено.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Гибкость системы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Нормы десятилетней давности без индексации.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Нормы зафиксированы в Кодексе, процедура изменения усложнилась.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Риски НДФЛ/Взносов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 облагается сумма в пределах норм + возмещение расходов по документам.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Без изменений (регулируется ТК РФ и позицией Минфина).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1758434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1787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Новые нормативы для налога на прибыль и УСН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Лимиты </a:t>
            </a:r>
            <a:r>
              <a:rPr lang="ru-RU" dirty="0"/>
              <a:t>включаются в состав прочих расходов ежемесячно:</a:t>
            </a:r>
          </a:p>
          <a:p>
            <a:r>
              <a:rPr lang="ru-RU" b="1" dirty="0"/>
              <a:t>2 400 рублей</a:t>
            </a:r>
            <a:r>
              <a:rPr lang="ru-RU" dirty="0"/>
              <a:t> — легковые автомобили с рабочим объемом двигателя до 2 000 куб. см включительно.</a:t>
            </a:r>
          </a:p>
          <a:p>
            <a:r>
              <a:rPr lang="ru-RU" b="1" dirty="0"/>
              <a:t>3 000 рублей</a:t>
            </a:r>
            <a:r>
              <a:rPr lang="ru-RU" dirty="0"/>
              <a:t> — легковые автомобили с рабочим объемом двигателя свыше 2 000 куб. см.</a:t>
            </a:r>
          </a:p>
          <a:p>
            <a:r>
              <a:rPr lang="ru-RU" b="1" dirty="0"/>
              <a:t>1 200 рублей</a:t>
            </a:r>
            <a:r>
              <a:rPr lang="ru-RU" dirty="0"/>
              <a:t> — мотоциклы.</a:t>
            </a:r>
          </a:p>
          <a:p>
            <a:r>
              <a:rPr lang="ru-RU" i="1" dirty="0"/>
              <a:t>Важно:</a:t>
            </a:r>
            <a:r>
              <a:rPr lang="ru-RU" dirty="0"/>
              <a:t> Эти суммы включают в себя абсолютно всё: износ (амортизацию), ГСМ, текущий ремонт, техобслуживание и парковку.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56041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Типичные ошибки работодателя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Двойные </a:t>
            </a:r>
            <a:r>
              <a:rPr lang="ru-RU" b="1" dirty="0"/>
              <a:t>расходы:</a:t>
            </a:r>
            <a:r>
              <a:rPr lang="ru-RU" dirty="0"/>
              <a:t> Выплата компенсации 3 000 руб. + отдельная оплата чеков за бензин сверх этой суммы.</a:t>
            </a:r>
          </a:p>
          <a:p>
            <a:pPr lvl="1"/>
            <a:r>
              <a:rPr lang="ru-RU" i="1" dirty="0"/>
              <a:t>Позиция Минфина:</a:t>
            </a:r>
            <a:r>
              <a:rPr lang="ru-RU" dirty="0"/>
              <a:t> Если выплачена компенсация в полном объеме, включать чеки на топливо в расходы нельзя, так как они уже заложены в норматив.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918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0070C0"/>
                </a:solidFill>
              </a:rPr>
              <a:t>новый порядок отзыва работников из ежегодного оплачиваемого отпуска;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5429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25344" y="1340768"/>
            <a:ext cx="16605443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6343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2125821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«Вредники» (класс 3.3, 3.4)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Полный запрет на отзыв ни при каких условиях.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Разрешено только в ЧС (аварии, катастрофы).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Оплата отработанных дней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Стандартная (отпускные остаются за календарные дни).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Не менее чем в двойном размере.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Основание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Только производственная необходимость + согласие.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Только исключительные ситуации + согласие.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Учебный отпуск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Запрет на отзыв (позиция Минтруда/Роструда).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Запрет закреплен законодательно.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6763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Категории работников: кого можно и нельзя трогать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Абсолютный </a:t>
            </a:r>
            <a:r>
              <a:rPr lang="ru-RU" b="1" dirty="0"/>
              <a:t>запрет (согласие не имеет силы):</a:t>
            </a:r>
            <a:endParaRPr lang="ru-RU" dirty="0"/>
          </a:p>
          <a:p>
            <a:pPr lvl="1"/>
            <a:r>
              <a:rPr lang="ru-RU" dirty="0"/>
              <a:t>Беременные женщины.</a:t>
            </a:r>
          </a:p>
          <a:p>
            <a:pPr lvl="1"/>
            <a:r>
              <a:rPr lang="ru-RU" dirty="0"/>
              <a:t>Работники в возрасте до 18 лет.</a:t>
            </a:r>
          </a:p>
          <a:p>
            <a:pPr lvl="1"/>
            <a:r>
              <a:rPr lang="ru-RU" dirty="0"/>
              <a:t>Находящиеся в учебном отпуске (гл. 26 ТК РФ).</a:t>
            </a:r>
          </a:p>
          <a:p>
            <a:r>
              <a:rPr lang="ru-RU" b="1" dirty="0"/>
              <a:t>Ограниченный допуск (только с согласия + ЧС):</a:t>
            </a:r>
            <a:endParaRPr lang="ru-RU" dirty="0"/>
          </a:p>
          <a:p>
            <a:pPr lvl="1"/>
            <a:r>
              <a:rPr lang="ru-RU" dirty="0"/>
              <a:t>Работники с вредными условиями труда классов </a:t>
            </a:r>
            <a:r>
              <a:rPr lang="ru-RU" b="1" dirty="0"/>
              <a:t>3.3 и 3.4</a:t>
            </a:r>
            <a:r>
              <a:rPr lang="ru-RU" dirty="0"/>
              <a:t>.</a:t>
            </a:r>
          </a:p>
          <a:p>
            <a:r>
              <a:rPr lang="ru-RU" b="1" dirty="0"/>
              <a:t>Общий порядок (по согласию):</a:t>
            </a:r>
            <a:endParaRPr lang="ru-RU" dirty="0"/>
          </a:p>
          <a:p>
            <a:pPr lvl="1"/>
            <a:r>
              <a:rPr lang="ru-RU" dirty="0"/>
              <a:t>Все остальные сотрудники (включая внешних совместителей).</a:t>
            </a:r>
          </a:p>
          <a:p>
            <a:r>
              <a:rPr lang="ru-RU" i="1" dirty="0"/>
              <a:t>Важно:</a:t>
            </a:r>
            <a:r>
              <a:rPr lang="ru-RU" dirty="0"/>
              <a:t> Отказ работника выйти на работу не является нарушением трудовой дисциплины и не может повлечь дисциплинарное взыскание (п. 37 Постановления Пленума ВС РФ № 2).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8500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Что считается «исключительной ситуацией»?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Отзыв </a:t>
            </a:r>
            <a:r>
              <a:rPr lang="ru-RU" dirty="0"/>
              <a:t>«</a:t>
            </a:r>
            <a:r>
              <a:rPr lang="ru-RU" dirty="0" err="1"/>
              <a:t>вредника</a:t>
            </a:r>
            <a:r>
              <a:rPr lang="ru-RU" dirty="0"/>
              <a:t>» возможен только если выполняются все условия одновременно:</a:t>
            </a:r>
          </a:p>
          <a:p>
            <a:r>
              <a:rPr lang="ru-RU" dirty="0"/>
              <a:t>Наступило событие: катастрофа, производственная авария или стихийное бедствие.</a:t>
            </a:r>
          </a:p>
          <a:p>
            <a:r>
              <a:rPr lang="ru-RU" dirty="0"/>
              <a:t>Существует прямая угроза жизни людей или целостности предприятия.</a:t>
            </a:r>
          </a:p>
          <a:p>
            <a:r>
              <a:rPr lang="ru-RU" dirty="0"/>
              <a:t>Трудовая функция конкретного сотрудника критически необходима для ликвидации последствий.</a:t>
            </a:r>
          </a:p>
          <a:p>
            <a:r>
              <a:rPr lang="ru-RU" dirty="0"/>
              <a:t>Порядок такого экстренного отзыва заранее прописан в Коллективном договоре или ЛНА компании. </a:t>
            </a:r>
            <a:r>
              <a:rPr lang="ru-RU" i="1" dirty="0"/>
              <a:t>Примеры незаконных оснований:</a:t>
            </a:r>
            <a:r>
              <a:rPr lang="ru-RU" dirty="0"/>
              <a:t> Плановая инвентаризация, приезд налоговой проверки, отсутствие сменщика по графику, желание начальника провести совещание.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9543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Гарантии для работника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Непрерывность </a:t>
            </a:r>
            <a:r>
              <a:rPr lang="ru-RU" b="1" dirty="0"/>
              <a:t>отдыха:</a:t>
            </a:r>
            <a:r>
              <a:rPr lang="ru-RU" dirty="0"/>
              <a:t> Нельзя отозвать так, чтобы остаток отпуска стал меньше 14 календарных дней подряд (если работник еще не использовал свою обязательную двухнедельную часть в этом году).</a:t>
            </a:r>
          </a:p>
          <a:p>
            <a:r>
              <a:rPr lang="ru-RU" b="1" dirty="0"/>
              <a:t>Выбор времени:</a:t>
            </a:r>
            <a:r>
              <a:rPr lang="ru-RU" dirty="0"/>
              <a:t> Неиспользованные дни предоставляются по выбору работника:</a:t>
            </a:r>
          </a:p>
          <a:p>
            <a:pPr lvl="1"/>
            <a:r>
              <a:rPr lang="ru-RU" dirty="0"/>
              <a:t>В любое удобное время в текущем рабочем году;</a:t>
            </a:r>
          </a:p>
          <a:p>
            <a:pPr lvl="1"/>
            <a:r>
              <a:rPr lang="ru-RU" dirty="0"/>
              <a:t>Присоединяются к отпуску за следующий рабочий год.</a:t>
            </a:r>
          </a:p>
          <a:p>
            <a:r>
              <a:rPr lang="ru-RU" b="1" dirty="0"/>
              <a:t>Замена деньгами:</a:t>
            </a:r>
            <a:r>
              <a:rPr lang="ru-RU" dirty="0"/>
              <a:t> Заменить оставшиеся дни денежной компенсацией (кроме увольнения) запрещено.</a:t>
            </a:r>
          </a:p>
          <a:p>
            <a:r>
              <a:rPr lang="ru-RU" b="1" dirty="0"/>
              <a:t>Расходы на дорогу:</a:t>
            </a:r>
            <a:r>
              <a:rPr lang="ru-RU" dirty="0"/>
              <a:t> Если сотрудник купил невозвратные билеты, работодатель не обязан их компенсировать по закону (это добрая воля компании), но если компенсирует — сумма облагается НДФЛ и взносами.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7811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0070C0"/>
                </a:solidFill>
              </a:rPr>
              <a:t>дополнительные гарантии для работников, проживающих в зонах чрезвычайных ситуаций.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3706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3535" y="1628800"/>
            <a:ext cx="17527535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2723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69560" y="1700808"/>
            <a:ext cx="18510012" cy="285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5563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8738564" cy="593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9056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alt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Суть изменений «Было — Стало»</a:t>
            </a:r>
            <a: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  <a:t/>
            </a:r>
            <a:br>
              <a:rPr lang="ru-RU" altLang="ru-RU" dirty="0">
                <a:solidFill>
                  <a:srgbClr val="0070C0"/>
                </a:solidFill>
                <a:latin typeface="Arial" charset="0"/>
                <a:cs typeface="Arial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714341"/>
          <a:ext cx="8229600" cy="429768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Параметр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 31.08.2026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С 01.09.2026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Отпуск за свой счет по ЧС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Только по соглашению сторон или общим основаниям ст. 128 ТК РФ.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Обязательный — до 5 календарных дней.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Оплачиваемый выходной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Не предусмотрен законом как специальная мера.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+1 день с сохранением среднего заработка.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Уровень ЧС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Зависел от локальных актов компании.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Федеральный, региональный, межмуниципальный, муниципальный.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1">
                          <a:effectLst/>
                        </a:rPr>
                        <a:t>Основание</a:t>
                      </a:r>
                      <a:endParaRPr lang="ru-RU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Добрая воля работодателя.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effectLst/>
                        </a:rPr>
                        <a:t>Императивная обязанность (ст. 128, 186.1 ТК РФ).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546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Три обязательных условия получения гарантий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Гарантии </a:t>
            </a:r>
            <a:r>
              <a:rPr lang="ru-RU" dirty="0"/>
              <a:t>предоставляются не всем жителям пострадавшего города, а только тем, у кого совпали три фактора:</a:t>
            </a:r>
          </a:p>
          <a:p>
            <a:r>
              <a:rPr lang="ru-RU" b="1" dirty="0"/>
              <a:t>Фактическое проживание:</a:t>
            </a:r>
            <a:r>
              <a:rPr lang="ru-RU" dirty="0"/>
              <a:t> Жилое помещение работника находится в зоне официально объявленной ЧС.</a:t>
            </a:r>
          </a:p>
          <a:p>
            <a:r>
              <a:rPr lang="ru-RU" b="1" dirty="0"/>
              <a:t>Нарушение жизнедеятельности:</a:t>
            </a:r>
            <a:r>
              <a:rPr lang="ru-RU" dirty="0"/>
              <a:t> Проживание стало невозможным или опасным (отключение коммуникаций, разрушение дома, угроза обрушения).</a:t>
            </a:r>
          </a:p>
          <a:p>
            <a:r>
              <a:rPr lang="ru-RU" b="1" dirty="0"/>
              <a:t>Утрата имущества:</a:t>
            </a:r>
            <a:r>
              <a:rPr lang="ru-RU" dirty="0"/>
              <a:t> В результате ЧС работник лишился личного имущества первой необходимости. </a:t>
            </a:r>
            <a:r>
              <a:rPr lang="ru-RU" i="1" dirty="0"/>
              <a:t>Важно:</a:t>
            </a:r>
            <a:r>
              <a:rPr lang="ru-RU" dirty="0"/>
              <a:t> Простого факта регистрации (прописки) в зоне ЧС недостаточно, если квартира цела и условия жизни не нарушены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191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Документальное подтверждение (Как проверить сотрудника)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Работодатель </a:t>
            </a:r>
            <a:r>
              <a:rPr lang="ru-RU" dirty="0"/>
              <a:t>не обязан верить на слово. Для оформления нужны официальные документы:</a:t>
            </a:r>
          </a:p>
          <a:p>
            <a:r>
              <a:rPr lang="ru-RU" b="1" dirty="0"/>
              <a:t>Справка/Акт местной администрации:</a:t>
            </a:r>
            <a:r>
              <a:rPr lang="ru-RU" dirty="0"/>
              <a:t> Подтверждает факт проживания в зоне ЧС, нарушение условий жизнедеятельности и утрату имущества.</a:t>
            </a:r>
          </a:p>
          <a:p>
            <a:r>
              <a:rPr lang="ru-RU" b="1" dirty="0"/>
              <a:t>Постановление о введении режима ЧС:</a:t>
            </a:r>
            <a:r>
              <a:rPr lang="ru-RU" dirty="0"/>
              <a:t> Выписка из реестра МЧС или решения главы муниципалитета.</a:t>
            </a:r>
          </a:p>
          <a:p>
            <a:r>
              <a:rPr lang="ru-RU" i="1" dirty="0"/>
              <a:t>Процедура:</a:t>
            </a:r>
            <a:r>
              <a:rPr lang="ru-RU" dirty="0"/>
              <a:t> Если администрация уже передала списки пострадавших работодателю напрямую, требовать справку повторно нельзя. Фотографии из </a:t>
            </a:r>
            <a:r>
              <a:rPr lang="ru-RU" dirty="0" err="1"/>
              <a:t>соцсетей</a:t>
            </a:r>
            <a:r>
              <a:rPr lang="ru-RU" dirty="0"/>
              <a:t> или сообщения СМИ юридической силы </a:t>
            </a:r>
            <a:r>
              <a:rPr lang="ru-RU" dirty="0" smtClean="0"/>
              <a:t>не </a:t>
            </a:r>
            <a:r>
              <a:rPr lang="ru-RU" dirty="0"/>
              <a:t>имеют.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4355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Гарантия №1: Отпуск без сохранения зарплаты (до 5 дней)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Статья</a:t>
            </a:r>
            <a:r>
              <a:rPr lang="ru-RU" b="1" dirty="0"/>
              <a:t>:</a:t>
            </a:r>
            <a:r>
              <a:rPr lang="ru-RU" dirty="0"/>
              <a:t> ч. 2 ст. 128 ТК РФ (новая редакция).</a:t>
            </a:r>
          </a:p>
          <a:p>
            <a:r>
              <a:rPr lang="ru-RU" b="1" dirty="0"/>
              <a:t>Продолжительность:</a:t>
            </a:r>
            <a:r>
              <a:rPr lang="ru-RU" dirty="0"/>
              <a:t> Максимум 5 календарных дней. Работник сам решает, сколько взять (1, 3 или 5).</a:t>
            </a:r>
          </a:p>
          <a:p>
            <a:r>
              <a:rPr lang="ru-RU" b="1" dirty="0"/>
              <a:t>Срок предоставления:</a:t>
            </a:r>
            <a:r>
              <a:rPr lang="ru-RU" dirty="0"/>
              <a:t> В течение </a:t>
            </a:r>
            <a:r>
              <a:rPr lang="ru-RU" b="1" dirty="0"/>
              <a:t>20 календарных дней</a:t>
            </a:r>
            <a:r>
              <a:rPr lang="ru-RU" dirty="0"/>
              <a:t> со дня подачи заявления.</a:t>
            </a:r>
          </a:p>
          <a:p>
            <a:r>
              <a:rPr lang="ru-RU" b="1" dirty="0"/>
              <a:t>Оплата:</a:t>
            </a:r>
            <a:r>
              <a:rPr lang="ru-RU" dirty="0"/>
              <a:t> 0 рублей (заработная плата не начисляется).</a:t>
            </a:r>
          </a:p>
          <a:p>
            <a:r>
              <a:rPr lang="ru-RU" b="1" dirty="0"/>
              <a:t>Оформление:</a:t>
            </a:r>
            <a:r>
              <a:rPr lang="ru-RU" dirty="0"/>
              <a:t> Приказ по форме Т-6. В табеле код </a:t>
            </a:r>
            <a:r>
              <a:rPr lang="ru-RU" b="1" dirty="0"/>
              <a:t>«ОЗ»</a:t>
            </a:r>
            <a:r>
              <a:rPr lang="ru-RU" dirty="0"/>
              <a:t> (или внутренний код организации).</a:t>
            </a:r>
          </a:p>
          <a:p>
            <a:r>
              <a:rPr lang="ru-RU" b="1" dirty="0"/>
              <a:t>Нюанс стажем:</a:t>
            </a:r>
            <a:r>
              <a:rPr lang="ru-RU" dirty="0"/>
              <a:t> Дни свыше 14 календарных дней таких отпусков за год сдвигают границы рабочего года для основного отпуска.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16888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Гарантия №2: Дополнительный оплачиваемый выходной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Статья</a:t>
            </a:r>
            <a:r>
              <a:rPr lang="ru-RU" b="1" dirty="0"/>
              <a:t>:</a:t>
            </a:r>
            <a:r>
              <a:rPr lang="ru-RU" dirty="0"/>
              <a:t> Новая ст. 186.1 ТК РФ.</a:t>
            </a:r>
          </a:p>
          <a:p>
            <a:r>
              <a:rPr lang="ru-RU" b="1" dirty="0"/>
              <a:t>Количество:</a:t>
            </a:r>
            <a:r>
              <a:rPr lang="ru-RU" dirty="0"/>
              <a:t> Ровно 1 календарный день.</a:t>
            </a:r>
          </a:p>
          <a:p>
            <a:r>
              <a:rPr lang="ru-RU" b="1" dirty="0"/>
              <a:t>Срок предоставления:</a:t>
            </a:r>
            <a:r>
              <a:rPr lang="ru-RU" dirty="0"/>
              <a:t> В течение </a:t>
            </a:r>
            <a:r>
              <a:rPr lang="ru-RU" b="1" dirty="0"/>
              <a:t>10 календарных дней</a:t>
            </a:r>
            <a:r>
              <a:rPr lang="ru-RU" dirty="0"/>
              <a:t> со дня подачи заявления.</a:t>
            </a:r>
          </a:p>
          <a:p>
            <a:r>
              <a:rPr lang="ru-RU" b="1" dirty="0"/>
              <a:t>Расчет оплаты:</a:t>
            </a:r>
            <a:r>
              <a:rPr lang="ru-RU" dirty="0"/>
              <a:t> Средний дневной заработок (по правилам Пост. Правительства № 540 от 24.04.2025).</a:t>
            </a:r>
          </a:p>
          <a:p>
            <a:r>
              <a:rPr lang="ru-RU" b="1" dirty="0"/>
              <a:t>Особенность суммированного учета:</a:t>
            </a:r>
            <a:r>
              <a:rPr lang="ru-RU" dirty="0"/>
              <a:t> Оплачивается ровно </a:t>
            </a:r>
            <a:r>
              <a:rPr lang="ru-RU" b="1" dirty="0"/>
              <a:t>8 часов</a:t>
            </a:r>
            <a:r>
              <a:rPr lang="ru-RU" dirty="0"/>
              <a:t>, даже если смена работника длится 12 часов. Оставшиеся 4 часа не переносятся и не оплачиваются.</a:t>
            </a:r>
          </a:p>
          <a:p>
            <a:r>
              <a:rPr lang="ru-RU" b="1" dirty="0"/>
              <a:t>Запрет замены:</a:t>
            </a:r>
            <a:r>
              <a:rPr lang="ru-RU" dirty="0"/>
              <a:t> Нельзя заменить этот день денежной компенсацией — это должен быть именно отдых.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5999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Алгоритм действий кадровой службы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Прием </a:t>
            </a:r>
            <a:r>
              <a:rPr lang="ru-RU" b="1" dirty="0"/>
              <a:t>заявления:</a:t>
            </a:r>
            <a:r>
              <a:rPr lang="ru-RU" dirty="0"/>
              <a:t> Сотрудник пишет два разных заявления (на неоплачиваемый отпуск и на оплачиваемый выходной), указывая реквизиты акта администрации.</a:t>
            </a:r>
          </a:p>
          <a:p>
            <a:r>
              <a:rPr lang="ru-RU" b="1" dirty="0"/>
              <a:t>Проверка сроков:</a:t>
            </a:r>
            <a:r>
              <a:rPr lang="ru-RU" dirty="0"/>
              <a:t> Убедиться, что заявление подано вовремя (для выходного — не позднее 5 рабочих дней после установления обстоятельств).</a:t>
            </a:r>
          </a:p>
          <a:p>
            <a:r>
              <a:rPr lang="ru-RU" b="1" dirty="0"/>
              <a:t>Издание приказов:</a:t>
            </a:r>
            <a:r>
              <a:rPr lang="ru-RU" dirty="0"/>
              <a:t> Издать два отдельных приказа (сроки их издания жесткие: 10 и 20 дней соответственно).</a:t>
            </a:r>
          </a:p>
          <a:p>
            <a:r>
              <a:rPr lang="ru-RU" b="1" dirty="0"/>
              <a:t>Внесение в график:</a:t>
            </a:r>
            <a:r>
              <a:rPr lang="ru-RU" dirty="0"/>
              <a:t> Эти дни не входят в ежегодный график отпусков, но фиксируются в личной карточке.</a:t>
            </a:r>
          </a:p>
          <a:p>
            <a:r>
              <a:rPr lang="ru-RU" b="1" dirty="0"/>
              <a:t>Передача в бухгалтерию:</a:t>
            </a:r>
            <a:r>
              <a:rPr lang="ru-RU" dirty="0"/>
              <a:t> Своевременное уведомление расчетного отдела для начисления среднего заработка (чтобы успеть выплатить в ближайший зарплатный день).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3656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типичные ошибки и ответственность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Ошибка </a:t>
            </a:r>
            <a:r>
              <a:rPr lang="ru-RU" b="1" dirty="0"/>
              <a:t>1: Требование "производственной необходимости".</a:t>
            </a:r>
            <a:r>
              <a:rPr lang="ru-RU" dirty="0"/>
              <a:t> Работодатель не имеет права отказать в этих днях из-за аврала на работе.</a:t>
            </a:r>
          </a:p>
          <a:p>
            <a:r>
              <a:rPr lang="ru-RU" b="1" dirty="0"/>
              <a:t>Ошибка 2: Объединение гарантий.</a:t>
            </a:r>
            <a:r>
              <a:rPr lang="ru-RU" dirty="0"/>
              <a:t> Попытка сказать работнику: "Выбирай: либо 5 дней бесплатно, либо 1 день платно".</a:t>
            </a:r>
          </a:p>
          <a:p>
            <a:pPr lvl="1"/>
            <a:r>
              <a:rPr lang="ru-RU" i="1" dirty="0"/>
              <a:t>Правило:</a:t>
            </a:r>
            <a:r>
              <a:rPr lang="ru-RU" dirty="0"/>
              <a:t> Это две разные льготы, они суммируются.</a:t>
            </a:r>
          </a:p>
          <a:p>
            <a:r>
              <a:rPr lang="ru-RU" b="1" dirty="0"/>
              <a:t>Ошибка 3: Задержка выплат.</a:t>
            </a:r>
            <a:r>
              <a:rPr lang="ru-RU" dirty="0"/>
              <a:t> Оплата выходного должна пройти вместе с ближайшей зарплатой.</a:t>
            </a:r>
          </a:p>
          <a:p>
            <a:r>
              <a:rPr lang="ru-RU" b="1" dirty="0"/>
              <a:t>Штрафы (ст. 5.27 КоАП РФ):</a:t>
            </a:r>
            <a:endParaRPr lang="ru-RU" dirty="0"/>
          </a:p>
          <a:p>
            <a:pPr lvl="1"/>
            <a:r>
              <a:rPr lang="ru-RU" dirty="0"/>
              <a:t>Первичное нарушение: Должностные лица / ИП — штраф от 1 000 до 5 000 руб.; </a:t>
            </a:r>
            <a:r>
              <a:rPr lang="ru-RU" dirty="0" smtClean="0"/>
              <a:t>юр лица </a:t>
            </a:r>
            <a:r>
              <a:rPr lang="ru-RU" dirty="0"/>
              <a:t>— от 30 000 до 50 000 руб.</a:t>
            </a:r>
          </a:p>
          <a:p>
            <a:pPr lvl="1"/>
            <a:r>
              <a:rPr lang="ru-RU" dirty="0"/>
              <a:t>Повторное нарушение: До 70 000 руб. + дисквалификация руководителя.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9748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 канал ДТО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5" t="43774" r="20059" b="17222"/>
          <a:stretch/>
        </p:blipFill>
        <p:spPr>
          <a:xfrm>
            <a:off x="611560" y="476672"/>
            <a:ext cx="4032448" cy="5778455"/>
          </a:xfrm>
        </p:spPr>
      </p:pic>
    </p:spTree>
    <p:extLst>
      <p:ext uri="{BB962C8B-B14F-4D97-AF65-F5344CB8AC3E}">
        <p14:creationId xmlns:p14="http://schemas.microsoft.com/office/powerpoint/2010/main" val="139285713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100;p2"/>
          <p:cNvCxnSpPr/>
          <p:nvPr/>
        </p:nvCxnSpPr>
        <p:spPr>
          <a:xfrm>
            <a:off x="251522" y="620688"/>
            <a:ext cx="8532369" cy="0"/>
          </a:xfrm>
          <a:prstGeom prst="straightConnector1">
            <a:avLst/>
          </a:prstGeom>
          <a:noFill/>
          <a:ln w="1905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Прямоугольник 6"/>
          <p:cNvSpPr/>
          <p:nvPr/>
        </p:nvSpPr>
        <p:spPr>
          <a:xfrm>
            <a:off x="780296" y="722203"/>
            <a:ext cx="747481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endParaRPr lang="en-US" sz="2800" b="1" spc="100" dirty="0" smtClean="0">
              <a:solidFill>
                <a:srgbClr val="0070C0"/>
              </a:solidFill>
              <a:latin typeface="Franklin Gothic Demi Cond" panose="020B0706030402020204" pitchFamily="34" charset="0"/>
              <a:ea typeface="Calibri"/>
              <a:cs typeface="Times New Roman"/>
            </a:endParaRPr>
          </a:p>
          <a:p>
            <a:pPr algn="ctr">
              <a:lnSpc>
                <a:spcPct val="80000"/>
              </a:lnSpc>
            </a:pPr>
            <a:r>
              <a:rPr lang="ru-RU" sz="2800" b="1" spc="100" dirty="0" smtClean="0">
                <a:solidFill>
                  <a:srgbClr val="0070C0"/>
                </a:solidFill>
                <a:latin typeface="Franklin Gothic Demi Cond" panose="020B0706030402020204" pitchFamily="34" charset="0"/>
                <a:ea typeface="Calibri"/>
                <a:cs typeface="Times New Roman"/>
              </a:rPr>
              <a:t>СПАСИБО ЗА ВНИМАНИЕ</a:t>
            </a:r>
            <a:endParaRPr lang="en-US" sz="2800" b="1" spc="100" dirty="0" smtClean="0">
              <a:solidFill>
                <a:srgbClr val="0070C0"/>
              </a:solidFill>
              <a:latin typeface="Franklin Gothic Demi Cond" panose="020B0706030402020204" pitchFamily="34" charset="0"/>
              <a:ea typeface="Calibri"/>
              <a:cs typeface="Times New Roman"/>
            </a:endParaRPr>
          </a:p>
          <a:p>
            <a:pPr algn="ctr">
              <a:lnSpc>
                <a:spcPct val="80000"/>
              </a:lnSpc>
            </a:pPr>
            <a:r>
              <a:rPr lang="ru-RU" sz="2800" b="1" spc="100" dirty="0" smtClean="0">
                <a:solidFill>
                  <a:srgbClr val="0070C0"/>
                </a:solidFill>
                <a:latin typeface="Franklin Gothic Demi Cond" panose="020B0706030402020204" pitchFamily="34" charset="0"/>
                <a:ea typeface="Calibri"/>
                <a:cs typeface="Times New Roman"/>
              </a:rPr>
              <a:t>Корнеева Яна Александровна</a:t>
            </a:r>
            <a:endParaRPr lang="ru-RU" sz="2800" b="1" spc="100" dirty="0">
              <a:solidFill>
                <a:srgbClr val="0070C0"/>
              </a:solidFill>
              <a:latin typeface="Franklin Gothic Demi Cond" panose="020B0706030402020204" pitchFamily="34" charset="0"/>
              <a:ea typeface="Calibri"/>
              <a:cs typeface="Times New Roman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24152" y="4134731"/>
            <a:ext cx="3523034" cy="1610819"/>
          </a:xfrm>
          <a:prstGeom prst="roundRect">
            <a:avLst/>
          </a:prstGeom>
          <a:ln w="63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91503" y="4145083"/>
            <a:ext cx="3645922" cy="1610819"/>
          </a:xfrm>
          <a:prstGeom prst="roundRect">
            <a:avLst/>
          </a:prstGeom>
          <a:ln w="63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1756" y="4386142"/>
            <a:ext cx="35695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KORNEEVAJA@SAMARATRUD.RU</a:t>
            </a:r>
          </a:p>
          <a:p>
            <a:pPr algn="ctr"/>
            <a:r>
              <a:rPr lang="en-US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GOSUSLUGAKD@SAMARATRUD.RU</a:t>
            </a:r>
            <a:endParaRPr lang="en-US" spc="100" dirty="0">
              <a:solidFill>
                <a:srgbClr val="0000CC"/>
              </a:solidFill>
              <a:latin typeface="Franklin Gothic Demi Cond" panose="020B0706030402020204" pitchFamily="34" charset="0"/>
              <a:ea typeface="Calibri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96160" y="4272678"/>
            <a:ext cx="33790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8-846-</a:t>
            </a:r>
            <a:r>
              <a:rPr lang="ru-RU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214</a:t>
            </a:r>
            <a:r>
              <a:rPr lang="en-US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-</a:t>
            </a:r>
            <a:r>
              <a:rPr lang="ru-RU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32</a:t>
            </a:r>
            <a:r>
              <a:rPr lang="en-US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-</a:t>
            </a:r>
            <a:r>
              <a:rPr lang="ru-RU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7</a:t>
            </a:r>
            <a:r>
              <a:rPr lang="en-US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1</a:t>
            </a:r>
            <a:r>
              <a:rPr lang="ru-RU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, </a:t>
            </a:r>
          </a:p>
          <a:p>
            <a:pPr algn="ctr"/>
            <a:r>
              <a:rPr lang="ru-RU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тел.  214-32-76,78,82</a:t>
            </a:r>
          </a:p>
          <a:p>
            <a:pPr algn="ctr"/>
            <a:r>
              <a:rPr lang="ru-RU" sz="2400" spc="100" dirty="0" smtClean="0">
                <a:solidFill>
                  <a:srgbClr val="0000CC"/>
                </a:solidFill>
                <a:latin typeface="Franklin Gothic Demi Cond" panose="020B0706030402020204" pitchFamily="34" charset="0"/>
                <a:ea typeface="Calibri" pitchFamily="34" charset="0"/>
                <a:cs typeface="Segoe UI Light" panose="020B0502040204020203" pitchFamily="34" charset="0"/>
              </a:rPr>
              <a:t>сотовый 89276860126</a:t>
            </a:r>
          </a:p>
          <a:p>
            <a:pPr algn="ctr"/>
            <a:endParaRPr lang="ru-RU" sz="2400" spc="100" dirty="0" smtClean="0">
              <a:solidFill>
                <a:srgbClr val="0000CC"/>
              </a:solidFill>
              <a:latin typeface="Franklin Gothic Demi Cond" panose="020B0706030402020204" pitchFamily="34" charset="0"/>
              <a:ea typeface="Calibri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Номер слайда 3"/>
          <p:cNvSpPr txBox="1">
            <a:spLocks/>
          </p:cNvSpPr>
          <p:nvPr/>
        </p:nvSpPr>
        <p:spPr>
          <a:xfrm>
            <a:off x="8842521" y="6555500"/>
            <a:ext cx="436085" cy="365125"/>
          </a:xfrm>
          <a:prstGeom prst="rect">
            <a:avLst/>
          </a:prstGeom>
        </p:spPr>
        <p:txBody>
          <a:bodyPr vert="horz" lIns="68573" tIns="34286" rIns="68573" bIns="34286" rtlCol="0" anchor="ctr"/>
          <a:lstStyle>
            <a:defPPr>
              <a:defRPr lang="ru-RU"/>
            </a:defPPr>
            <a:lvl1pPr marL="0" algn="r" defTabSz="685732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866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32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97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63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28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95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0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26" algn="l" defTabSz="68573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186FB4A-63E2-4CC6-A258-73EDF6A55CA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mbria" panose="02040503050406030204" pitchFamily="18" charset="0"/>
              </a:rPr>
              <a:pPr algn="ctr"/>
              <a:t>82</a:t>
            </a:fld>
            <a:endParaRPr lang="ru-RU" dirty="0">
              <a:solidFill>
                <a:prstClr val="black">
                  <a:tint val="75000"/>
                </a:prstClr>
              </a:solidFill>
              <a:latin typeface="Cambria" panose="0204050305040603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24" y="2190876"/>
            <a:ext cx="1328881" cy="17718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612" y="2251380"/>
            <a:ext cx="1275610" cy="17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716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4442</Words>
  <Application>Microsoft Office PowerPoint</Application>
  <PresentationFormat>Экран (4:3)</PresentationFormat>
  <Paragraphs>426</Paragraphs>
  <Slides>82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82</vt:i4>
      </vt:variant>
    </vt:vector>
  </HeadingPairs>
  <TitlesOfParts>
    <vt:vector size="83" baseType="lpstr">
      <vt:lpstr>Тема Office</vt:lpstr>
      <vt:lpstr>Ключевые изменения трудового законодательства с 1 сентября 2026 года </vt:lpstr>
      <vt:lpstr>Срочный трудовой договор со стажером с 01.03.2027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Суть изменений «Было — Стало» </vt:lpstr>
      <vt:lpstr>Кого защищает новый закон? </vt:lpstr>
      <vt:lpstr>Презентация PowerPoint</vt:lpstr>
      <vt:lpstr>Главное изменение: Обособленные подразделения </vt:lpstr>
      <vt:lpstr>Презентация PowerPoint</vt:lpstr>
      <vt:lpstr>Презентация PowerPoint</vt:lpstr>
      <vt:lpstr>Суть изменений «Было — Стало» </vt:lpstr>
      <vt:lpstr>Что такое «нереабилитирующие основания»? </vt:lpstr>
      <vt:lpstr>Правовой механизм применения статьи 81 ТК РФ </vt:lpstr>
      <vt:lpstr>Презентация PowerPoint</vt:lpstr>
      <vt:lpstr>Заключение </vt:lpstr>
      <vt:lpstr>Презентация PowerPoint</vt:lpstr>
      <vt:lpstr>Суть изменений «Было — Стало» </vt:lpstr>
      <vt:lpstr>На кого распространяется новая гарантия? </vt:lpstr>
      <vt:lpstr>Презентация PowerPoint</vt:lpstr>
      <vt:lpstr>Суть изменений «Было — Стало» </vt:lpstr>
      <vt:lpstr>На кого распространяется правило? </vt:lpstr>
      <vt:lpstr>Алгоритм действий работодателя  </vt:lpstr>
      <vt:lpstr>Как правильно оформить отказ (Риски) </vt:lpstr>
      <vt:lpstr>Что нужно успеть сделать до сентября 2026 года </vt:lpstr>
      <vt:lpstr>Оплата труда и гарантии </vt:lpstr>
      <vt:lpstr>Презентация PowerPoint</vt:lpstr>
      <vt:lpstr>Презентация PowerPoint</vt:lpstr>
      <vt:lpstr>Суть изменений «Было — Стало» </vt:lpstr>
      <vt:lpstr>Двухуровневая модель учета времени </vt:lpstr>
      <vt:lpstr>обязательные условия применения (Чек-лист) </vt:lpstr>
      <vt:lpstr>Ограничения и запреты </vt:lpstr>
      <vt:lpstr>Финансовые последствия и гарантии </vt:lpstr>
      <vt:lpstr>Презентация PowerPoint</vt:lpstr>
      <vt:lpstr>Суть изменений «Было — Стало» </vt:lpstr>
      <vt:lpstr>Что теперь входит в базу расчета?</vt:lpstr>
      <vt:lpstr>Правила применения коэффициентов (ст. 152 ТК РФ) </vt:lpstr>
      <vt:lpstr>Алгоритм действий бухгалтера (Чек-лист) </vt:lpstr>
      <vt:lpstr>Презентация PowerPoint</vt:lpstr>
      <vt:lpstr>Суть гарантии «Было — Стало» </vt:lpstr>
      <vt:lpstr>Условия предоставления выходного дня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Суть изменений «Было — Стало» </vt:lpstr>
      <vt:lpstr>Новые нормативы для налога на прибыль и УСН </vt:lpstr>
      <vt:lpstr>Типичные ошибки работодателя </vt:lpstr>
      <vt:lpstr>Презентация PowerPoint</vt:lpstr>
      <vt:lpstr>Презентация PowerPoint</vt:lpstr>
      <vt:lpstr>Суть изменений «Было — Стало» </vt:lpstr>
      <vt:lpstr>Категории работников: кого можно и нельзя трогать </vt:lpstr>
      <vt:lpstr>Что считается «исключительной ситуацией»? </vt:lpstr>
      <vt:lpstr>Гарантии для работника </vt:lpstr>
      <vt:lpstr>Презентация PowerPoint</vt:lpstr>
      <vt:lpstr>Презентация PowerPoint</vt:lpstr>
      <vt:lpstr>Презентация PowerPoint</vt:lpstr>
      <vt:lpstr>Презентация PowerPoint</vt:lpstr>
      <vt:lpstr>Суть изменений «Было — Стало» </vt:lpstr>
      <vt:lpstr>Три обязательных условия получения гарантий </vt:lpstr>
      <vt:lpstr>Документальное подтверждение (Как проверить сотрудника) </vt:lpstr>
      <vt:lpstr>Гарантия №1: Отпуск без сохранения зарплаты (до 5 дней) </vt:lpstr>
      <vt:lpstr>Гарантия №2: Дополнительный оплачиваемый выходной </vt:lpstr>
      <vt:lpstr>Алгоритм действий кадровой службы </vt:lpstr>
      <vt:lpstr>типичные ошибки и ответственность </vt:lpstr>
      <vt:lpstr> канал ДТО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Ключевые изменения трудового законодательства с 1 сентября 2026 года</dc:title>
  <dc:creator>Корнеева Яна Александровна</dc:creator>
  <cp:lastModifiedBy>Балмышева Дарья Викторовна</cp:lastModifiedBy>
  <cp:revision>36</cp:revision>
  <dcterms:created xsi:type="dcterms:W3CDTF">2026-08-19T05:55:58Z</dcterms:created>
  <dcterms:modified xsi:type="dcterms:W3CDTF">2026-08-26T08:15:46Z</dcterms:modified>
</cp:coreProperties>
</file>